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notesSlides/notesSlide2.xml" ContentType="application/vnd.openxmlformats-officedocument.presentationml.notesSlide+xml"/>
  <Override PartName="/ppt/comments/modernComment_10E_DBEDB7A7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6_4EF4092F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114_FF17CC1E.xml" ContentType="application/vnd.ms-powerpoint.comments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0" r:id="rId3"/>
    <p:sldId id="292" r:id="rId4"/>
    <p:sldId id="260" r:id="rId5"/>
    <p:sldId id="263" r:id="rId6"/>
    <p:sldId id="262" r:id="rId7"/>
    <p:sldId id="271" r:id="rId8"/>
    <p:sldId id="293" r:id="rId9"/>
    <p:sldId id="290" r:id="rId10"/>
    <p:sldId id="300" r:id="rId11"/>
    <p:sldId id="301" r:id="rId12"/>
    <p:sldId id="302" r:id="rId13"/>
    <p:sldId id="269" r:id="rId14"/>
    <p:sldId id="296" r:id="rId15"/>
    <p:sldId id="298" r:id="rId16"/>
    <p:sldId id="294" r:id="rId17"/>
    <p:sldId id="276" r:id="rId18"/>
    <p:sldId id="275" r:id="rId19"/>
    <p:sldId id="277" r:id="rId20"/>
    <p:sldId id="279" r:id="rId21"/>
    <p:sldId id="281" r:id="rId22"/>
    <p:sldId id="295" r:id="rId23"/>
    <p:sldId id="299" r:id="rId24"/>
    <p:sldId id="282" r:id="rId25"/>
    <p:sldId id="303" r:id="rId26"/>
    <p:sldId id="291" r:id="rId27"/>
    <p:sldId id="278" r:id="rId28"/>
    <p:sldId id="286" r:id="rId29"/>
    <p:sldId id="287" r:id="rId30"/>
    <p:sldId id="288" r:id="rId31"/>
    <p:sldId id="289" r:id="rId32"/>
    <p:sldId id="304" r:id="rId33"/>
    <p:sldId id="305" r:id="rId34"/>
    <p:sldId id="306" r:id="rId35"/>
    <p:sldId id="307" r:id="rId36"/>
  </p:sldIdLst>
  <p:sldSz cx="12192000" cy="6858000"/>
  <p:notesSz cx="6858000" cy="9144000"/>
  <p:custDataLst>
    <p:tags r:id="rId39"/>
  </p:custDataLst>
  <p:defaultTextStyle>
    <a:defPPr>
      <a:defRPr lang="nl-B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4991CB6-5263-6621-9960-C30E3B384196}" name="Edmond Tsampanis" initials="ET" userId="S::edmond.tsampanis@student.kuleuven.be::df0667b8-cd6d-4851-bfad-9594815f107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EBE"/>
    <a:srgbClr val="E0DCDE"/>
    <a:srgbClr val="164073"/>
    <a:srgbClr val="FF8F8F"/>
    <a:srgbClr val="F47070"/>
    <a:srgbClr val="F79797"/>
    <a:srgbClr val="FCE78E"/>
    <a:srgbClr val="BDFC8E"/>
    <a:srgbClr val="D94F20"/>
    <a:srgbClr val="811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86536" autoAdjust="0"/>
  </p:normalViewPr>
  <p:slideViewPr>
    <p:cSldViewPr>
      <p:cViewPr>
        <p:scale>
          <a:sx n="75" d="100"/>
          <a:sy n="75" d="100"/>
        </p:scale>
        <p:origin x="974" y="43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92E642-4155-4C1D-82E6-FC6435CCC779}" authorId="{64991CB6-5263-6621-9960-C30E3B384196}" status="resolved" created="2025-06-05T12:30:59.03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2" creationId="{00000000-0000-0000-0000-000000000000}"/>
      <ac:txMk cp="0" len="57">
        <ac:context len="58" hash="2250093279"/>
      </ac:txMk>
    </ac:txMkLst>
    <p188:pos x="11045876" y="254248"/>
    <p188:txBody>
      <a:bodyPr/>
      <a:lstStyle/>
      <a:p>
        <a:r>
          <a:rPr lang="en-GB"/>
          <a:t>Niet vergeten ref van thesis over te nemen
</a:t>
        </a:r>
      </a:p>
    </p188:txBody>
  </p188:cm>
  <p188:cm id="{3BDF1D45-14D4-4F7B-B2F5-E065DFACD218}" authorId="{64991CB6-5263-6621-9960-C30E3B384196}" status="resolved" created="2025-06-07T16:00:15.68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2" creationId="{00000000-0000-0000-0000-000000000000}"/>
      <ac:txMk cp="10" len="7">
        <ac:context len="58" hash="2250093279"/>
      </ac:txMk>
    </ac:txMkLst>
    <p188:pos x="4982149" y="273373"/>
    <p188:txBody>
      <a:bodyPr/>
      <a:lstStyle/>
      <a:p>
        <a:r>
          <a:rPr lang="en-GB"/>
          <a:t>Pagina nummer toevoegen
</a:t>
        </a:r>
      </a:p>
    </p188:txBody>
  </p188:cm>
</p188:cmLst>
</file>

<file path=ppt/comments/modernComment_106_4EF4092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E1AAF2-1EC9-448F-9360-9D0B513ACBA0}" authorId="{64991CB6-5263-6621-9960-C30E3B384196}" created="2025-06-18T12:28:38.11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324615983" sldId="262"/>
      <ac:spMk id="2" creationId="{15E87F74-52DA-72DC-49EA-2528DD58B364}"/>
      <ac:txMk cp="0" len="48">
        <ac:context len="49" hash="228231419"/>
      </ac:txMk>
    </ac:txMkLst>
    <p188:pos x="4693920" y="289269"/>
    <p188:txBody>
      <a:bodyPr/>
      <a:lstStyle/>
      <a:p>
        <a:r>
          <a:rPr lang="en-GB"/>
          <a:t>Fix
</a:t>
        </a:r>
      </a:p>
    </p188:txBody>
  </p188:cm>
</p188:cmLst>
</file>

<file path=ppt/comments/modernComment_10E_DBEDB7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9FD441C-D78F-41AB-A135-F70BDFBD3967}" authorId="{64991CB6-5263-6621-9960-C30E3B384196}" status="resolved" created="2025-06-05T17:28:48.422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89789351" sldId="270"/>
      <ac:spMk id="3" creationId="{596A1893-7968-95DE-2E0A-ACB3A510C8D6}"/>
      <ac:txMk cp="0" len="17">
        <ac:context len="18" hash="2464663064"/>
      </ac:txMk>
    </ac:txMkLst>
    <p188:pos x="7229263" y="178749"/>
    <p188:txBody>
      <a:bodyPr/>
      <a:lstStyle/>
      <a:p>
        <a:r>
          <a:rPr lang="en-GB"/>
          <a:t>Groten stukken (apparte dia met alleen title) en kleinere stukken (dias zelf)
</a:t>
        </a:r>
      </a:p>
    </p188:txBody>
  </p188:cm>
</p188:cmLst>
</file>

<file path=ppt/comments/modernComment_114_FF17CC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E23C0B1-810D-4BCF-B456-AA2EE69645E0}" authorId="{64991CB6-5263-6621-9960-C30E3B384196}" created="2025-06-18T16:40:26.96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79749662" sldId="276"/>
      <ac:spMk id="3" creationId="{4869A3BE-DDD8-1A02-EF25-056C9366111D}"/>
      <ac:txMk cp="0" len="29">
        <ac:context len="30" hash="3439535885"/>
      </ac:txMk>
    </ac:txMkLst>
    <p188:pos x="8181653" y="180447"/>
    <p188:txBody>
      <a:bodyPr/>
      <a:lstStyle/>
      <a:p>
        <a:r>
          <a:rPr lang="en-GB"/>
          <a:t>Fix Layout
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BF0CA4-4B34-4ED3-A521-03E290A0620B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1BA28FB-E391-44CB-B30D-AF50F24F8F4B}">
      <dgm:prSet custT="1"/>
      <dgm:spPr>
        <a:solidFill>
          <a:schemeClr val="accent2"/>
        </a:solidFill>
      </dgm:spPr>
      <dgm:t>
        <a:bodyPr/>
        <a:lstStyle/>
        <a:p>
          <a:r>
            <a:rPr lang="en-GB" sz="2800" dirty="0"/>
            <a:t>Introduction</a:t>
          </a:r>
          <a:endParaRPr lang="en-US" sz="2400" dirty="0"/>
        </a:p>
      </dgm:t>
    </dgm:pt>
    <dgm:pt modelId="{E2FC6774-CA1E-415D-8FA4-D242CB9AE8F1}" type="parTrans" cxnId="{3A328139-6E77-4A35-8533-756055DF5B47}">
      <dgm:prSet/>
      <dgm:spPr/>
      <dgm:t>
        <a:bodyPr/>
        <a:lstStyle/>
        <a:p>
          <a:endParaRPr lang="en-US"/>
        </a:p>
      </dgm:t>
    </dgm:pt>
    <dgm:pt modelId="{42F9617E-AA5C-482C-8C11-8CAF97BFFE6C}" type="sibTrans" cxnId="{3A328139-6E77-4A35-8533-756055DF5B47}">
      <dgm:prSet/>
      <dgm:spPr/>
      <dgm:t>
        <a:bodyPr/>
        <a:lstStyle/>
        <a:p>
          <a:endParaRPr lang="en-US"/>
        </a:p>
      </dgm:t>
    </dgm:pt>
    <dgm:pt modelId="{92345914-8308-410B-90DA-E1B158306186}">
      <dgm:prSet custT="1"/>
      <dgm:spPr>
        <a:solidFill>
          <a:srgbClr val="FABEBE">
            <a:alpha val="89804"/>
          </a:srgbClr>
        </a:solidFill>
        <a:ln>
          <a:noFill/>
        </a:ln>
      </dgm:spPr>
      <dgm:t>
        <a:bodyPr/>
        <a:lstStyle/>
        <a:p>
          <a:r>
            <a:rPr lang="en-GB" sz="2000"/>
            <a:t>Flexible electronics</a:t>
          </a:r>
          <a:endParaRPr lang="en-US" sz="2000" dirty="0"/>
        </a:p>
      </dgm:t>
    </dgm:pt>
    <dgm:pt modelId="{95ED56C2-1469-4D6E-9FA9-7DDDEE71B9C6}" type="parTrans" cxnId="{EE35AF52-EF58-4541-824C-FDC9CDC034F4}">
      <dgm:prSet/>
      <dgm:spPr/>
      <dgm:t>
        <a:bodyPr/>
        <a:lstStyle/>
        <a:p>
          <a:endParaRPr lang="en-US"/>
        </a:p>
      </dgm:t>
    </dgm:pt>
    <dgm:pt modelId="{4643A40F-8C41-4E55-AB46-2D260F98C5D8}" type="sibTrans" cxnId="{EE35AF52-EF58-4541-824C-FDC9CDC034F4}">
      <dgm:prSet/>
      <dgm:spPr/>
      <dgm:t>
        <a:bodyPr/>
        <a:lstStyle/>
        <a:p>
          <a:endParaRPr lang="en-US"/>
        </a:p>
      </dgm:t>
    </dgm:pt>
    <dgm:pt modelId="{5D81DB6E-C952-4F84-8C26-AFF08B214C01}">
      <dgm:prSet custT="1"/>
      <dgm:spPr/>
      <dgm:t>
        <a:bodyPr/>
        <a:lstStyle/>
        <a:p>
          <a:r>
            <a:rPr lang="en-US" sz="2000" dirty="0"/>
            <a:t>Building logic gates</a:t>
          </a:r>
        </a:p>
      </dgm:t>
    </dgm:pt>
    <dgm:pt modelId="{D020CBF3-0066-4E55-B9FD-6FCBCE4F4616}" type="parTrans" cxnId="{B6FFA1C9-4B97-4BDF-8E2B-7ED10800EE67}">
      <dgm:prSet/>
      <dgm:spPr/>
      <dgm:t>
        <a:bodyPr/>
        <a:lstStyle/>
        <a:p>
          <a:endParaRPr lang="en-GB"/>
        </a:p>
      </dgm:t>
    </dgm:pt>
    <dgm:pt modelId="{2AF23334-C7E4-411C-8C62-DAA81F430025}" type="sibTrans" cxnId="{B6FFA1C9-4B97-4BDF-8E2B-7ED10800EE67}">
      <dgm:prSet/>
      <dgm:spPr/>
      <dgm:t>
        <a:bodyPr/>
        <a:lstStyle/>
        <a:p>
          <a:endParaRPr lang="en-GB"/>
        </a:p>
      </dgm:t>
    </dgm:pt>
    <dgm:pt modelId="{370004D5-81E7-4252-99A6-833D524D8E40}">
      <dgm:prSet custT="1"/>
      <dgm:spPr/>
      <dgm:t>
        <a:bodyPr/>
        <a:lstStyle/>
        <a:p>
          <a:r>
            <a:rPr lang="en-US" sz="2000" dirty="0"/>
            <a:t>Dynamic logic</a:t>
          </a:r>
        </a:p>
      </dgm:t>
    </dgm:pt>
    <dgm:pt modelId="{BBD839FF-CC07-442E-B977-2DF5BD0DDE69}" type="parTrans" cxnId="{C5028175-1646-40BA-BC6A-50E3D28C15C6}">
      <dgm:prSet/>
      <dgm:spPr/>
      <dgm:t>
        <a:bodyPr/>
        <a:lstStyle/>
        <a:p>
          <a:endParaRPr lang="en-GB"/>
        </a:p>
      </dgm:t>
    </dgm:pt>
    <dgm:pt modelId="{A656CB43-00D6-466C-ABE9-4B34A4D4BCBB}" type="sibTrans" cxnId="{C5028175-1646-40BA-BC6A-50E3D28C15C6}">
      <dgm:prSet/>
      <dgm:spPr/>
      <dgm:t>
        <a:bodyPr/>
        <a:lstStyle/>
        <a:p>
          <a:endParaRPr lang="en-GB"/>
        </a:p>
      </dgm:t>
    </dgm:pt>
    <dgm:pt modelId="{978F01E6-40B7-4003-BEF6-36AD2A028F5A}">
      <dgm:prSet custT="1"/>
      <dgm:spPr>
        <a:solidFill>
          <a:schemeClr val="accent2"/>
        </a:solidFill>
      </dgm:spPr>
      <dgm:t>
        <a:bodyPr/>
        <a:lstStyle/>
        <a:p>
          <a:r>
            <a:rPr lang="en-GB" sz="2800" dirty="0"/>
            <a:t>Methodology</a:t>
          </a:r>
          <a:endParaRPr lang="en-US" sz="2900" dirty="0"/>
        </a:p>
      </dgm:t>
    </dgm:pt>
    <dgm:pt modelId="{07CFC08C-C689-4EDB-AC9F-A192B5DA30F4}" type="parTrans" cxnId="{2D86BB14-1696-44D9-845B-5F2F00FEB193}">
      <dgm:prSet/>
      <dgm:spPr/>
      <dgm:t>
        <a:bodyPr/>
        <a:lstStyle/>
        <a:p>
          <a:endParaRPr lang="en-GB"/>
        </a:p>
      </dgm:t>
    </dgm:pt>
    <dgm:pt modelId="{40EA1D6D-C9DC-47EB-A6BD-51BE7B912634}" type="sibTrans" cxnId="{2D86BB14-1696-44D9-845B-5F2F00FEB193}">
      <dgm:prSet/>
      <dgm:spPr/>
      <dgm:t>
        <a:bodyPr/>
        <a:lstStyle/>
        <a:p>
          <a:endParaRPr lang="en-GB"/>
        </a:p>
      </dgm:t>
    </dgm:pt>
    <dgm:pt modelId="{EF68E950-834D-41D2-B873-280E3D61F7FB}">
      <dgm:prSet custT="1"/>
      <dgm:spPr>
        <a:solidFill>
          <a:srgbClr val="FABEBE">
            <a:alpha val="89804"/>
          </a:srgbClr>
        </a:solidFill>
        <a:ln>
          <a:noFill/>
        </a:ln>
      </dgm:spPr>
      <dgm:t>
        <a:bodyPr/>
        <a:lstStyle/>
        <a:p>
          <a:r>
            <a:rPr lang="en-GB" sz="2000" dirty="0"/>
            <a:t>Building dynamic logic cell</a:t>
          </a:r>
          <a:endParaRPr lang="en-US" sz="2000" dirty="0"/>
        </a:p>
      </dgm:t>
    </dgm:pt>
    <dgm:pt modelId="{EFC478EE-D156-43B3-B8A3-FDD8A375E79D}" type="parTrans" cxnId="{4B8336AE-E1B0-4977-8BED-EFD48D8A1C49}">
      <dgm:prSet/>
      <dgm:spPr/>
      <dgm:t>
        <a:bodyPr/>
        <a:lstStyle/>
        <a:p>
          <a:endParaRPr lang="en-GB"/>
        </a:p>
      </dgm:t>
    </dgm:pt>
    <dgm:pt modelId="{0EB69359-FD63-460A-9876-1A80533A0F4C}" type="sibTrans" cxnId="{4B8336AE-E1B0-4977-8BED-EFD48D8A1C49}">
      <dgm:prSet/>
      <dgm:spPr/>
      <dgm:t>
        <a:bodyPr/>
        <a:lstStyle/>
        <a:p>
          <a:endParaRPr lang="en-GB"/>
        </a:p>
      </dgm:t>
    </dgm:pt>
    <dgm:pt modelId="{98A508BE-5C6F-42A9-920A-0880F2F8F7E3}">
      <dgm:prSet custT="1"/>
      <dgm:spPr>
        <a:solidFill>
          <a:schemeClr val="accent2"/>
        </a:solidFill>
      </dgm:spPr>
      <dgm:t>
        <a:bodyPr/>
        <a:lstStyle/>
        <a:p>
          <a:r>
            <a:rPr lang="en-GB" sz="2800" dirty="0"/>
            <a:t>Results</a:t>
          </a:r>
          <a:endParaRPr lang="en-US" sz="2900" dirty="0"/>
        </a:p>
      </dgm:t>
    </dgm:pt>
    <dgm:pt modelId="{A8D20AED-CC6F-44F8-AF64-4925BACE33F6}" type="parTrans" cxnId="{9D72F5DC-A58A-426E-AE7F-F031091BC0BB}">
      <dgm:prSet/>
      <dgm:spPr/>
      <dgm:t>
        <a:bodyPr/>
        <a:lstStyle/>
        <a:p>
          <a:endParaRPr lang="en-GB"/>
        </a:p>
      </dgm:t>
    </dgm:pt>
    <dgm:pt modelId="{947791A5-F0A8-408B-A0ED-A7DF2B86B27B}" type="sibTrans" cxnId="{9D72F5DC-A58A-426E-AE7F-F031091BC0BB}">
      <dgm:prSet/>
      <dgm:spPr/>
      <dgm:t>
        <a:bodyPr/>
        <a:lstStyle/>
        <a:p>
          <a:endParaRPr lang="en-GB"/>
        </a:p>
      </dgm:t>
    </dgm:pt>
    <dgm:pt modelId="{5982D90D-192F-4618-82CF-04DE0331F796}">
      <dgm:prSet custT="1"/>
      <dgm:spPr>
        <a:solidFill>
          <a:srgbClr val="FABEBE">
            <a:alpha val="89804"/>
          </a:srgbClr>
        </a:solidFill>
        <a:ln>
          <a:noFill/>
        </a:ln>
      </dgm:spPr>
      <dgm:t>
        <a:bodyPr/>
        <a:lstStyle/>
        <a:p>
          <a:r>
            <a:rPr lang="en-GB" sz="2000"/>
            <a:t>Characteristics of delay cell</a:t>
          </a:r>
          <a:endParaRPr lang="en-US" sz="2000" dirty="0"/>
        </a:p>
      </dgm:t>
    </dgm:pt>
    <dgm:pt modelId="{69A6EC39-54B4-495E-A317-8FFB9091CCF2}" type="parTrans" cxnId="{F66E1854-D1A8-442C-9BAB-2BB9405FE314}">
      <dgm:prSet/>
      <dgm:spPr/>
      <dgm:t>
        <a:bodyPr/>
        <a:lstStyle/>
        <a:p>
          <a:endParaRPr lang="en-GB"/>
        </a:p>
      </dgm:t>
    </dgm:pt>
    <dgm:pt modelId="{A62936DA-5413-4B30-A89B-13FA003B68A5}" type="sibTrans" cxnId="{F66E1854-D1A8-442C-9BAB-2BB9405FE314}">
      <dgm:prSet/>
      <dgm:spPr/>
      <dgm:t>
        <a:bodyPr/>
        <a:lstStyle/>
        <a:p>
          <a:endParaRPr lang="en-GB"/>
        </a:p>
      </dgm:t>
    </dgm:pt>
    <dgm:pt modelId="{AC517436-0786-4B82-AFEB-10D471C3C1A1}">
      <dgm:prSet custT="1"/>
      <dgm:spPr>
        <a:solidFill>
          <a:schemeClr val="accent2"/>
        </a:solidFill>
      </dgm:spPr>
      <dgm:t>
        <a:bodyPr/>
        <a:lstStyle/>
        <a:p>
          <a:r>
            <a:rPr lang="en-GB" sz="2800" dirty="0"/>
            <a:t>Discussion</a:t>
          </a:r>
          <a:endParaRPr lang="en-US" sz="2900" dirty="0"/>
        </a:p>
      </dgm:t>
    </dgm:pt>
    <dgm:pt modelId="{E483C5E1-192C-425C-AB06-386CF59C3DC5}" type="parTrans" cxnId="{11BB53D3-700A-48D3-BD65-DBE67C0E1206}">
      <dgm:prSet/>
      <dgm:spPr/>
      <dgm:t>
        <a:bodyPr/>
        <a:lstStyle/>
        <a:p>
          <a:endParaRPr lang="en-GB"/>
        </a:p>
      </dgm:t>
    </dgm:pt>
    <dgm:pt modelId="{2810AF73-6757-4779-AE5F-3EF7F8FBB88C}" type="sibTrans" cxnId="{11BB53D3-700A-48D3-BD65-DBE67C0E1206}">
      <dgm:prSet/>
      <dgm:spPr/>
      <dgm:t>
        <a:bodyPr/>
        <a:lstStyle/>
        <a:p>
          <a:endParaRPr lang="en-GB"/>
        </a:p>
      </dgm:t>
    </dgm:pt>
    <dgm:pt modelId="{105D246E-AC98-437E-9F74-A220182B203D}">
      <dgm:prSet custT="1"/>
      <dgm:spPr>
        <a:solidFill>
          <a:srgbClr val="FABEBE">
            <a:alpha val="89804"/>
          </a:srgbClr>
        </a:solidFill>
        <a:ln>
          <a:noFill/>
        </a:ln>
      </dgm:spPr>
      <dgm:t>
        <a:bodyPr/>
        <a:lstStyle/>
        <a:p>
          <a:r>
            <a:rPr lang="en-GB" sz="2000"/>
            <a:t>Drawbacks</a:t>
          </a:r>
          <a:endParaRPr lang="en-US" sz="2000" dirty="0"/>
        </a:p>
      </dgm:t>
    </dgm:pt>
    <dgm:pt modelId="{FD70B621-98DA-4FA9-A9A5-0C1DC9FAC414}" type="parTrans" cxnId="{4E9B530F-D7CA-4487-AA5A-BA011BE72762}">
      <dgm:prSet/>
      <dgm:spPr/>
      <dgm:t>
        <a:bodyPr/>
        <a:lstStyle/>
        <a:p>
          <a:endParaRPr lang="en-GB"/>
        </a:p>
      </dgm:t>
    </dgm:pt>
    <dgm:pt modelId="{91DE4F7C-FEEA-4224-AAA5-52C4319E7AB0}" type="sibTrans" cxnId="{4E9B530F-D7CA-4487-AA5A-BA011BE72762}">
      <dgm:prSet/>
      <dgm:spPr/>
      <dgm:t>
        <a:bodyPr/>
        <a:lstStyle/>
        <a:p>
          <a:endParaRPr lang="en-GB"/>
        </a:p>
      </dgm:t>
    </dgm:pt>
    <dgm:pt modelId="{E1EB47E0-4964-4F93-937A-55C2964D6E97}">
      <dgm:prSet custT="1"/>
      <dgm:spPr/>
      <dgm:t>
        <a:bodyPr/>
        <a:lstStyle/>
        <a:p>
          <a:r>
            <a:rPr lang="en-GB" sz="2000" dirty="0"/>
            <a:t>Delay cell</a:t>
          </a:r>
          <a:endParaRPr lang="en-US" sz="2000" dirty="0"/>
        </a:p>
      </dgm:t>
    </dgm:pt>
    <dgm:pt modelId="{97CCDABB-5B91-4A0C-B645-0A601C230527}" type="parTrans" cxnId="{1FF25ACE-D8B0-4095-A32F-352DB472B45C}">
      <dgm:prSet/>
      <dgm:spPr/>
      <dgm:t>
        <a:bodyPr/>
        <a:lstStyle/>
        <a:p>
          <a:endParaRPr lang="en-GB"/>
        </a:p>
      </dgm:t>
    </dgm:pt>
    <dgm:pt modelId="{FA16891D-5513-4C15-9D35-772BC5FAA4F0}" type="sibTrans" cxnId="{1FF25ACE-D8B0-4095-A32F-352DB472B45C}">
      <dgm:prSet/>
      <dgm:spPr/>
      <dgm:t>
        <a:bodyPr/>
        <a:lstStyle/>
        <a:p>
          <a:endParaRPr lang="en-GB"/>
        </a:p>
      </dgm:t>
    </dgm:pt>
    <dgm:pt modelId="{E03D6CEE-5366-4612-AD45-5A9D5426A06F}">
      <dgm:prSet custT="1"/>
      <dgm:spPr/>
      <dgm:t>
        <a:bodyPr/>
        <a:lstStyle/>
        <a:p>
          <a:r>
            <a:rPr lang="en-GB" sz="2000" dirty="0"/>
            <a:t>Validation circuit</a:t>
          </a:r>
          <a:endParaRPr lang="en-US" sz="2000" dirty="0"/>
        </a:p>
      </dgm:t>
    </dgm:pt>
    <dgm:pt modelId="{313F7782-11B3-4919-A172-84C4C6EEFDA1}" type="parTrans" cxnId="{2164131B-9033-455C-90C4-B8B599603162}">
      <dgm:prSet/>
      <dgm:spPr/>
      <dgm:t>
        <a:bodyPr/>
        <a:lstStyle/>
        <a:p>
          <a:endParaRPr lang="en-GB"/>
        </a:p>
      </dgm:t>
    </dgm:pt>
    <dgm:pt modelId="{F87E3D13-53B0-4E6F-B3C8-9EEC5E72761D}" type="sibTrans" cxnId="{2164131B-9033-455C-90C4-B8B599603162}">
      <dgm:prSet/>
      <dgm:spPr/>
      <dgm:t>
        <a:bodyPr/>
        <a:lstStyle/>
        <a:p>
          <a:endParaRPr lang="en-GB"/>
        </a:p>
      </dgm:t>
    </dgm:pt>
    <dgm:pt modelId="{52D88965-124A-4AB9-8042-8134B2197713}">
      <dgm:prSet custT="1"/>
      <dgm:spPr/>
      <dgm:t>
        <a:bodyPr/>
        <a:lstStyle/>
        <a:p>
          <a:r>
            <a:rPr lang="en-US" sz="2000" dirty="0"/>
            <a:t>Conclusion</a:t>
          </a:r>
        </a:p>
      </dgm:t>
    </dgm:pt>
    <dgm:pt modelId="{C9DC63AA-960E-45FD-A0CE-079E62C0C0B0}" type="parTrans" cxnId="{0FEC06C7-CDFC-4E02-9CF3-2C5EF14FB720}">
      <dgm:prSet/>
      <dgm:spPr/>
      <dgm:t>
        <a:bodyPr/>
        <a:lstStyle/>
        <a:p>
          <a:endParaRPr lang="en-GB"/>
        </a:p>
      </dgm:t>
    </dgm:pt>
    <dgm:pt modelId="{8EB07F5D-4CB9-47E5-B41B-F757DEE766E0}" type="sibTrans" cxnId="{0FEC06C7-CDFC-4E02-9CF3-2C5EF14FB720}">
      <dgm:prSet/>
      <dgm:spPr/>
      <dgm:t>
        <a:bodyPr/>
        <a:lstStyle/>
        <a:p>
          <a:endParaRPr lang="en-GB"/>
        </a:p>
      </dgm:t>
    </dgm:pt>
    <dgm:pt modelId="{3EDB47DA-B45F-4DEE-9FFC-161E51494470}">
      <dgm:prSet custT="1"/>
      <dgm:spPr/>
      <dgm:t>
        <a:bodyPr/>
        <a:lstStyle/>
        <a:p>
          <a:r>
            <a:rPr lang="en-GB" sz="2000" dirty="0"/>
            <a:t>Further work</a:t>
          </a:r>
          <a:endParaRPr lang="en-US" sz="2000" dirty="0"/>
        </a:p>
      </dgm:t>
    </dgm:pt>
    <dgm:pt modelId="{995110FF-E2D7-4BBD-AD8F-9B5E69A0F4C3}" type="parTrans" cxnId="{9281AF72-EA1B-4FF4-8D0A-8E1206BFCDE5}">
      <dgm:prSet/>
      <dgm:spPr/>
      <dgm:t>
        <a:bodyPr/>
        <a:lstStyle/>
        <a:p>
          <a:endParaRPr lang="en-GB"/>
        </a:p>
      </dgm:t>
    </dgm:pt>
    <dgm:pt modelId="{963FD08D-B00B-435E-9B2D-B567A55FB9B4}" type="sibTrans" cxnId="{9281AF72-EA1B-4FF4-8D0A-8E1206BFCDE5}">
      <dgm:prSet/>
      <dgm:spPr/>
      <dgm:t>
        <a:bodyPr/>
        <a:lstStyle/>
        <a:p>
          <a:endParaRPr lang="en-GB"/>
        </a:p>
      </dgm:t>
    </dgm:pt>
    <dgm:pt modelId="{20A466CA-4076-4E98-96D8-15353D29E08A}" type="pres">
      <dgm:prSet presAssocID="{1DBF0CA4-4B34-4ED3-A521-03E290A0620B}" presName="Name0" presStyleCnt="0">
        <dgm:presLayoutVars>
          <dgm:dir/>
          <dgm:animLvl val="lvl"/>
          <dgm:resizeHandles val="exact"/>
        </dgm:presLayoutVars>
      </dgm:prSet>
      <dgm:spPr/>
    </dgm:pt>
    <dgm:pt modelId="{33F89A99-67F4-408F-9736-81D0B9EA2CFF}" type="pres">
      <dgm:prSet presAssocID="{61BA28FB-E391-44CB-B30D-AF50F24F8F4B}" presName="linNode" presStyleCnt="0"/>
      <dgm:spPr/>
    </dgm:pt>
    <dgm:pt modelId="{E274F88A-4C7E-4AA8-ACFD-E080422E61A1}" type="pres">
      <dgm:prSet presAssocID="{61BA28FB-E391-44CB-B30D-AF50F24F8F4B}" presName="parentText" presStyleLbl="node1" presStyleIdx="0" presStyleCnt="4" custScaleX="64186" custScaleY="73069">
        <dgm:presLayoutVars>
          <dgm:chMax val="1"/>
          <dgm:bulletEnabled val="1"/>
        </dgm:presLayoutVars>
      </dgm:prSet>
      <dgm:spPr/>
    </dgm:pt>
    <dgm:pt modelId="{BF95C4C6-9398-4EA0-BBD5-93879DA9D53D}" type="pres">
      <dgm:prSet presAssocID="{61BA28FB-E391-44CB-B30D-AF50F24F8F4B}" presName="descendantText" presStyleLbl="alignAccFollowNode1" presStyleIdx="0" presStyleCnt="4" custScaleX="121760" custScaleY="70109">
        <dgm:presLayoutVars>
          <dgm:bulletEnabled val="1"/>
        </dgm:presLayoutVars>
      </dgm:prSet>
      <dgm:spPr/>
    </dgm:pt>
    <dgm:pt modelId="{B345507A-A41C-4580-A0FE-2A4FD20BF53F}" type="pres">
      <dgm:prSet presAssocID="{42F9617E-AA5C-482C-8C11-8CAF97BFFE6C}" presName="sp" presStyleCnt="0"/>
      <dgm:spPr/>
    </dgm:pt>
    <dgm:pt modelId="{D194F635-A0FD-4BAB-8DB9-67A1156AE807}" type="pres">
      <dgm:prSet presAssocID="{978F01E6-40B7-4003-BEF6-36AD2A028F5A}" presName="linNode" presStyleCnt="0"/>
      <dgm:spPr/>
    </dgm:pt>
    <dgm:pt modelId="{88E638DD-4C01-443D-95BA-16481C994DAA}" type="pres">
      <dgm:prSet presAssocID="{978F01E6-40B7-4003-BEF6-36AD2A028F5A}" presName="parentText" presStyleLbl="node1" presStyleIdx="1" presStyleCnt="4" custScaleX="64186" custScaleY="73069">
        <dgm:presLayoutVars>
          <dgm:chMax val="1"/>
          <dgm:bulletEnabled val="1"/>
        </dgm:presLayoutVars>
      </dgm:prSet>
      <dgm:spPr/>
    </dgm:pt>
    <dgm:pt modelId="{A7DC84D4-DCF5-4B7A-A104-8A4DB57615E3}" type="pres">
      <dgm:prSet presAssocID="{978F01E6-40B7-4003-BEF6-36AD2A028F5A}" presName="descendantText" presStyleLbl="alignAccFollowNode1" presStyleIdx="1" presStyleCnt="4" custScaleX="121760" custScaleY="70109">
        <dgm:presLayoutVars>
          <dgm:bulletEnabled val="1"/>
        </dgm:presLayoutVars>
      </dgm:prSet>
      <dgm:spPr/>
    </dgm:pt>
    <dgm:pt modelId="{CB8A3324-B375-4FFF-B017-A17D08ECA2B4}" type="pres">
      <dgm:prSet presAssocID="{40EA1D6D-C9DC-47EB-A6BD-51BE7B912634}" presName="sp" presStyleCnt="0"/>
      <dgm:spPr/>
    </dgm:pt>
    <dgm:pt modelId="{5C5925E8-5E8C-4EA0-BC37-21E41B8130DF}" type="pres">
      <dgm:prSet presAssocID="{98A508BE-5C6F-42A9-920A-0880F2F8F7E3}" presName="linNode" presStyleCnt="0"/>
      <dgm:spPr/>
    </dgm:pt>
    <dgm:pt modelId="{C480EDD4-163D-4944-9987-86679268EB6B}" type="pres">
      <dgm:prSet presAssocID="{98A508BE-5C6F-42A9-920A-0880F2F8F7E3}" presName="parentText" presStyleLbl="node1" presStyleIdx="2" presStyleCnt="4" custScaleX="64186" custScaleY="73069">
        <dgm:presLayoutVars>
          <dgm:chMax val="1"/>
          <dgm:bulletEnabled val="1"/>
        </dgm:presLayoutVars>
      </dgm:prSet>
      <dgm:spPr/>
    </dgm:pt>
    <dgm:pt modelId="{D165D70A-7C17-4D58-B872-A8E64F5F95DF}" type="pres">
      <dgm:prSet presAssocID="{98A508BE-5C6F-42A9-920A-0880F2F8F7E3}" presName="descendantText" presStyleLbl="alignAccFollowNode1" presStyleIdx="2" presStyleCnt="4" custScaleX="121760" custScaleY="70109">
        <dgm:presLayoutVars>
          <dgm:bulletEnabled val="1"/>
        </dgm:presLayoutVars>
      </dgm:prSet>
      <dgm:spPr/>
    </dgm:pt>
    <dgm:pt modelId="{EBE18D87-AF48-4E27-9431-BCD5963BBAB1}" type="pres">
      <dgm:prSet presAssocID="{947791A5-F0A8-408B-A0ED-A7DF2B86B27B}" presName="sp" presStyleCnt="0"/>
      <dgm:spPr/>
    </dgm:pt>
    <dgm:pt modelId="{A0552B65-5F6C-4C6C-9017-EAC14D7C10F8}" type="pres">
      <dgm:prSet presAssocID="{AC517436-0786-4B82-AFEB-10D471C3C1A1}" presName="linNode" presStyleCnt="0"/>
      <dgm:spPr/>
    </dgm:pt>
    <dgm:pt modelId="{9F68C641-0A2B-484F-931D-B8131F148549}" type="pres">
      <dgm:prSet presAssocID="{AC517436-0786-4B82-AFEB-10D471C3C1A1}" presName="parentText" presStyleLbl="node1" presStyleIdx="3" presStyleCnt="4" custScaleX="64186" custScaleY="73069">
        <dgm:presLayoutVars>
          <dgm:chMax val="1"/>
          <dgm:bulletEnabled val="1"/>
        </dgm:presLayoutVars>
      </dgm:prSet>
      <dgm:spPr/>
    </dgm:pt>
    <dgm:pt modelId="{31AB80EE-9B71-43B6-93E1-002AD2BE5809}" type="pres">
      <dgm:prSet presAssocID="{AC517436-0786-4B82-AFEB-10D471C3C1A1}" presName="descendantText" presStyleLbl="alignAccFollowNode1" presStyleIdx="3" presStyleCnt="4" custScaleX="121760" custScaleY="70109">
        <dgm:presLayoutVars>
          <dgm:bulletEnabled val="1"/>
        </dgm:presLayoutVars>
      </dgm:prSet>
      <dgm:spPr/>
    </dgm:pt>
  </dgm:ptLst>
  <dgm:cxnLst>
    <dgm:cxn modelId="{4E9B530F-D7CA-4487-AA5A-BA011BE72762}" srcId="{AC517436-0786-4B82-AFEB-10D471C3C1A1}" destId="{105D246E-AC98-437E-9F74-A220182B203D}" srcOrd="0" destOrd="0" parTransId="{FD70B621-98DA-4FA9-A9A5-0C1DC9FAC414}" sibTransId="{91DE4F7C-FEEA-4224-AAA5-52C4319E7AB0}"/>
    <dgm:cxn modelId="{2D86BB14-1696-44D9-845B-5F2F00FEB193}" srcId="{1DBF0CA4-4B34-4ED3-A521-03E290A0620B}" destId="{978F01E6-40B7-4003-BEF6-36AD2A028F5A}" srcOrd="1" destOrd="0" parTransId="{07CFC08C-C689-4EDB-AC9F-A192B5DA30F4}" sibTransId="{40EA1D6D-C9DC-47EB-A6BD-51BE7B912634}"/>
    <dgm:cxn modelId="{2164131B-9033-455C-90C4-B8B599603162}" srcId="{98A508BE-5C6F-42A9-920A-0880F2F8F7E3}" destId="{E03D6CEE-5366-4612-AD45-5A9D5426A06F}" srcOrd="1" destOrd="0" parTransId="{313F7782-11B3-4919-A172-84C4C6EEFDA1}" sibTransId="{F87E3D13-53B0-4E6F-B3C8-9EEC5E72761D}"/>
    <dgm:cxn modelId="{E412831C-0FCC-41E4-AED8-D5DC4238C315}" type="presOf" srcId="{52D88965-124A-4AB9-8042-8134B2197713}" destId="{D165D70A-7C17-4D58-B872-A8E64F5F95DF}" srcOrd="0" destOrd="2" presId="urn:microsoft.com/office/officeart/2005/8/layout/vList5"/>
    <dgm:cxn modelId="{F935E01D-80A7-4503-99E3-4BA169447A12}" type="presOf" srcId="{E1EB47E0-4964-4F93-937A-55C2964D6E97}" destId="{A7DC84D4-DCF5-4B7A-A104-8A4DB57615E3}" srcOrd="0" destOrd="1" presId="urn:microsoft.com/office/officeart/2005/8/layout/vList5"/>
    <dgm:cxn modelId="{3A328139-6E77-4A35-8533-756055DF5B47}" srcId="{1DBF0CA4-4B34-4ED3-A521-03E290A0620B}" destId="{61BA28FB-E391-44CB-B30D-AF50F24F8F4B}" srcOrd="0" destOrd="0" parTransId="{E2FC6774-CA1E-415D-8FA4-D242CB9AE8F1}" sibTransId="{42F9617E-AA5C-482C-8C11-8CAF97BFFE6C}"/>
    <dgm:cxn modelId="{8181FD3A-4E8F-4F24-8B03-8E197713F3DF}" type="presOf" srcId="{978F01E6-40B7-4003-BEF6-36AD2A028F5A}" destId="{88E638DD-4C01-443D-95BA-16481C994DAA}" srcOrd="0" destOrd="0" presId="urn:microsoft.com/office/officeart/2005/8/layout/vList5"/>
    <dgm:cxn modelId="{A0A9023B-7B23-429D-B8AE-1D2CB3EA1278}" type="presOf" srcId="{92345914-8308-410B-90DA-E1B158306186}" destId="{BF95C4C6-9398-4EA0-BBD5-93879DA9D53D}" srcOrd="0" destOrd="0" presId="urn:microsoft.com/office/officeart/2005/8/layout/vList5"/>
    <dgm:cxn modelId="{B9E4B743-042B-4557-B380-767B6B538417}" type="presOf" srcId="{61BA28FB-E391-44CB-B30D-AF50F24F8F4B}" destId="{E274F88A-4C7E-4AA8-ACFD-E080422E61A1}" srcOrd="0" destOrd="0" presId="urn:microsoft.com/office/officeart/2005/8/layout/vList5"/>
    <dgm:cxn modelId="{72109147-95A5-4856-9E4D-C5553EB828EB}" type="presOf" srcId="{EF68E950-834D-41D2-B873-280E3D61F7FB}" destId="{A7DC84D4-DCF5-4B7A-A104-8A4DB57615E3}" srcOrd="0" destOrd="0" presId="urn:microsoft.com/office/officeart/2005/8/layout/vList5"/>
    <dgm:cxn modelId="{EE35AF52-EF58-4541-824C-FDC9CDC034F4}" srcId="{61BA28FB-E391-44CB-B30D-AF50F24F8F4B}" destId="{92345914-8308-410B-90DA-E1B158306186}" srcOrd="0" destOrd="0" parTransId="{95ED56C2-1469-4D6E-9FA9-7DDDEE71B9C6}" sibTransId="{4643A40F-8C41-4E55-AB46-2D260F98C5D8}"/>
    <dgm:cxn modelId="{9281AF72-EA1B-4FF4-8D0A-8E1206BFCDE5}" srcId="{AC517436-0786-4B82-AFEB-10D471C3C1A1}" destId="{3EDB47DA-B45F-4DEE-9FFC-161E51494470}" srcOrd="1" destOrd="0" parTransId="{995110FF-E2D7-4BBD-AD8F-9B5E69A0F4C3}" sibTransId="{963FD08D-B00B-435E-9B2D-B567A55FB9B4}"/>
    <dgm:cxn modelId="{F66E1854-D1A8-442C-9BAB-2BB9405FE314}" srcId="{98A508BE-5C6F-42A9-920A-0880F2F8F7E3}" destId="{5982D90D-192F-4618-82CF-04DE0331F796}" srcOrd="0" destOrd="0" parTransId="{69A6EC39-54B4-495E-A317-8FFB9091CCF2}" sibTransId="{A62936DA-5413-4B30-A89B-13FA003B68A5}"/>
    <dgm:cxn modelId="{C5028175-1646-40BA-BC6A-50E3D28C15C6}" srcId="{61BA28FB-E391-44CB-B30D-AF50F24F8F4B}" destId="{370004D5-81E7-4252-99A6-833D524D8E40}" srcOrd="2" destOrd="0" parTransId="{BBD839FF-CC07-442E-B977-2DF5BD0DDE69}" sibTransId="{A656CB43-00D6-466C-ABE9-4B34A4D4BCBB}"/>
    <dgm:cxn modelId="{7B942679-1B5D-44C1-A2EE-ACDD43CF5012}" type="presOf" srcId="{AC517436-0786-4B82-AFEB-10D471C3C1A1}" destId="{9F68C641-0A2B-484F-931D-B8131F148549}" srcOrd="0" destOrd="0" presId="urn:microsoft.com/office/officeart/2005/8/layout/vList5"/>
    <dgm:cxn modelId="{CF46987D-FF86-4972-BA20-2B3E8A2B8205}" type="presOf" srcId="{1DBF0CA4-4B34-4ED3-A521-03E290A0620B}" destId="{20A466CA-4076-4E98-96D8-15353D29E08A}" srcOrd="0" destOrd="0" presId="urn:microsoft.com/office/officeart/2005/8/layout/vList5"/>
    <dgm:cxn modelId="{66D6098A-5C50-444A-B7DF-20A34C9D9F17}" type="presOf" srcId="{370004D5-81E7-4252-99A6-833D524D8E40}" destId="{BF95C4C6-9398-4EA0-BBD5-93879DA9D53D}" srcOrd="0" destOrd="2" presId="urn:microsoft.com/office/officeart/2005/8/layout/vList5"/>
    <dgm:cxn modelId="{3ABFFAA4-DCEA-404C-AA5A-51702B0F46C3}" type="presOf" srcId="{98A508BE-5C6F-42A9-920A-0880F2F8F7E3}" destId="{C480EDD4-163D-4944-9987-86679268EB6B}" srcOrd="0" destOrd="0" presId="urn:microsoft.com/office/officeart/2005/8/layout/vList5"/>
    <dgm:cxn modelId="{4B8336AE-E1B0-4977-8BED-EFD48D8A1C49}" srcId="{978F01E6-40B7-4003-BEF6-36AD2A028F5A}" destId="{EF68E950-834D-41D2-B873-280E3D61F7FB}" srcOrd="0" destOrd="0" parTransId="{EFC478EE-D156-43B3-B8A3-FDD8A375E79D}" sibTransId="{0EB69359-FD63-460A-9876-1A80533A0F4C}"/>
    <dgm:cxn modelId="{0FEC06C7-CDFC-4E02-9CF3-2C5EF14FB720}" srcId="{98A508BE-5C6F-42A9-920A-0880F2F8F7E3}" destId="{52D88965-124A-4AB9-8042-8134B2197713}" srcOrd="2" destOrd="0" parTransId="{C9DC63AA-960E-45FD-A0CE-079E62C0C0B0}" sibTransId="{8EB07F5D-4CB9-47E5-B41B-F757DEE766E0}"/>
    <dgm:cxn modelId="{B6FFA1C9-4B97-4BDF-8E2B-7ED10800EE67}" srcId="{61BA28FB-E391-44CB-B30D-AF50F24F8F4B}" destId="{5D81DB6E-C952-4F84-8C26-AFF08B214C01}" srcOrd="1" destOrd="0" parTransId="{D020CBF3-0066-4E55-B9FD-6FCBCE4F4616}" sibTransId="{2AF23334-C7E4-411C-8C62-DAA81F430025}"/>
    <dgm:cxn modelId="{90031BCA-4AD0-4612-8B32-6E7B3FAAA55A}" type="presOf" srcId="{5D81DB6E-C952-4F84-8C26-AFF08B214C01}" destId="{BF95C4C6-9398-4EA0-BBD5-93879DA9D53D}" srcOrd="0" destOrd="1" presId="urn:microsoft.com/office/officeart/2005/8/layout/vList5"/>
    <dgm:cxn modelId="{1FF25ACE-D8B0-4095-A32F-352DB472B45C}" srcId="{978F01E6-40B7-4003-BEF6-36AD2A028F5A}" destId="{E1EB47E0-4964-4F93-937A-55C2964D6E97}" srcOrd="1" destOrd="0" parTransId="{97CCDABB-5B91-4A0C-B645-0A601C230527}" sibTransId="{FA16891D-5513-4C15-9D35-772BC5FAA4F0}"/>
    <dgm:cxn modelId="{AA1E34CF-E8A1-497F-B84F-E85DB12B06D0}" type="presOf" srcId="{3EDB47DA-B45F-4DEE-9FFC-161E51494470}" destId="{31AB80EE-9B71-43B6-93E1-002AD2BE5809}" srcOrd="0" destOrd="1" presId="urn:microsoft.com/office/officeart/2005/8/layout/vList5"/>
    <dgm:cxn modelId="{11BB53D3-700A-48D3-BD65-DBE67C0E1206}" srcId="{1DBF0CA4-4B34-4ED3-A521-03E290A0620B}" destId="{AC517436-0786-4B82-AFEB-10D471C3C1A1}" srcOrd="3" destOrd="0" parTransId="{E483C5E1-192C-425C-AB06-386CF59C3DC5}" sibTransId="{2810AF73-6757-4779-AE5F-3EF7F8FBB88C}"/>
    <dgm:cxn modelId="{B154B5D5-3F21-4446-B31F-76E040933A00}" type="presOf" srcId="{5982D90D-192F-4618-82CF-04DE0331F796}" destId="{D165D70A-7C17-4D58-B872-A8E64F5F95DF}" srcOrd="0" destOrd="0" presId="urn:microsoft.com/office/officeart/2005/8/layout/vList5"/>
    <dgm:cxn modelId="{9D72F5DC-A58A-426E-AE7F-F031091BC0BB}" srcId="{1DBF0CA4-4B34-4ED3-A521-03E290A0620B}" destId="{98A508BE-5C6F-42A9-920A-0880F2F8F7E3}" srcOrd="2" destOrd="0" parTransId="{A8D20AED-CC6F-44F8-AF64-4925BACE33F6}" sibTransId="{947791A5-F0A8-408B-A0ED-A7DF2B86B27B}"/>
    <dgm:cxn modelId="{7FBE9BE8-60D6-4144-A835-8E692EC37F4D}" type="presOf" srcId="{E03D6CEE-5366-4612-AD45-5A9D5426A06F}" destId="{D165D70A-7C17-4D58-B872-A8E64F5F95DF}" srcOrd="0" destOrd="1" presId="urn:microsoft.com/office/officeart/2005/8/layout/vList5"/>
    <dgm:cxn modelId="{4B972CF1-EE78-4EDE-B3DD-89ABCC0C28D8}" type="presOf" srcId="{105D246E-AC98-437E-9F74-A220182B203D}" destId="{31AB80EE-9B71-43B6-93E1-002AD2BE5809}" srcOrd="0" destOrd="0" presId="urn:microsoft.com/office/officeart/2005/8/layout/vList5"/>
    <dgm:cxn modelId="{AFB68EC8-A1B8-479B-9790-E814358AF82B}" type="presParOf" srcId="{20A466CA-4076-4E98-96D8-15353D29E08A}" destId="{33F89A99-67F4-408F-9736-81D0B9EA2CFF}" srcOrd="0" destOrd="0" presId="urn:microsoft.com/office/officeart/2005/8/layout/vList5"/>
    <dgm:cxn modelId="{3E6B004D-CF1B-49E6-97E9-BC02AF87C940}" type="presParOf" srcId="{33F89A99-67F4-408F-9736-81D0B9EA2CFF}" destId="{E274F88A-4C7E-4AA8-ACFD-E080422E61A1}" srcOrd="0" destOrd="0" presId="urn:microsoft.com/office/officeart/2005/8/layout/vList5"/>
    <dgm:cxn modelId="{00169E8B-1448-4AF9-9280-EBCAC9EEA8C9}" type="presParOf" srcId="{33F89A99-67F4-408F-9736-81D0B9EA2CFF}" destId="{BF95C4C6-9398-4EA0-BBD5-93879DA9D53D}" srcOrd="1" destOrd="0" presId="urn:microsoft.com/office/officeart/2005/8/layout/vList5"/>
    <dgm:cxn modelId="{20D2BC81-F9F1-48EA-96A0-7899053091BB}" type="presParOf" srcId="{20A466CA-4076-4E98-96D8-15353D29E08A}" destId="{B345507A-A41C-4580-A0FE-2A4FD20BF53F}" srcOrd="1" destOrd="0" presId="urn:microsoft.com/office/officeart/2005/8/layout/vList5"/>
    <dgm:cxn modelId="{9EF99B02-ACE5-4725-9AA1-2B9C4CF2BC6F}" type="presParOf" srcId="{20A466CA-4076-4E98-96D8-15353D29E08A}" destId="{D194F635-A0FD-4BAB-8DB9-67A1156AE807}" srcOrd="2" destOrd="0" presId="urn:microsoft.com/office/officeart/2005/8/layout/vList5"/>
    <dgm:cxn modelId="{21CB7A3C-0568-40E1-9DBC-EEC81DC2ADE0}" type="presParOf" srcId="{D194F635-A0FD-4BAB-8DB9-67A1156AE807}" destId="{88E638DD-4C01-443D-95BA-16481C994DAA}" srcOrd="0" destOrd="0" presId="urn:microsoft.com/office/officeart/2005/8/layout/vList5"/>
    <dgm:cxn modelId="{E0321ADE-3A25-497A-919C-F569751DA631}" type="presParOf" srcId="{D194F635-A0FD-4BAB-8DB9-67A1156AE807}" destId="{A7DC84D4-DCF5-4B7A-A104-8A4DB57615E3}" srcOrd="1" destOrd="0" presId="urn:microsoft.com/office/officeart/2005/8/layout/vList5"/>
    <dgm:cxn modelId="{2F1871C0-2594-40F9-ADA1-AA05A2381A91}" type="presParOf" srcId="{20A466CA-4076-4E98-96D8-15353D29E08A}" destId="{CB8A3324-B375-4FFF-B017-A17D08ECA2B4}" srcOrd="3" destOrd="0" presId="urn:microsoft.com/office/officeart/2005/8/layout/vList5"/>
    <dgm:cxn modelId="{01606B0D-8FAB-4DEF-B1B7-DAF94B3056BD}" type="presParOf" srcId="{20A466CA-4076-4E98-96D8-15353D29E08A}" destId="{5C5925E8-5E8C-4EA0-BC37-21E41B8130DF}" srcOrd="4" destOrd="0" presId="urn:microsoft.com/office/officeart/2005/8/layout/vList5"/>
    <dgm:cxn modelId="{D6D7CC6B-8F97-487E-A550-539F6A945DC9}" type="presParOf" srcId="{5C5925E8-5E8C-4EA0-BC37-21E41B8130DF}" destId="{C480EDD4-163D-4944-9987-86679268EB6B}" srcOrd="0" destOrd="0" presId="urn:microsoft.com/office/officeart/2005/8/layout/vList5"/>
    <dgm:cxn modelId="{DCBB0A5B-DFE5-45BC-9A18-8A9446D9BF97}" type="presParOf" srcId="{5C5925E8-5E8C-4EA0-BC37-21E41B8130DF}" destId="{D165D70A-7C17-4D58-B872-A8E64F5F95DF}" srcOrd="1" destOrd="0" presId="urn:microsoft.com/office/officeart/2005/8/layout/vList5"/>
    <dgm:cxn modelId="{1DDA87A7-B83A-47E1-8E29-E7240DF27B3D}" type="presParOf" srcId="{20A466CA-4076-4E98-96D8-15353D29E08A}" destId="{EBE18D87-AF48-4E27-9431-BCD5963BBAB1}" srcOrd="5" destOrd="0" presId="urn:microsoft.com/office/officeart/2005/8/layout/vList5"/>
    <dgm:cxn modelId="{F617D7D9-C635-4D73-8BC0-12637257339D}" type="presParOf" srcId="{20A466CA-4076-4E98-96D8-15353D29E08A}" destId="{A0552B65-5F6C-4C6C-9017-EAC14D7C10F8}" srcOrd="6" destOrd="0" presId="urn:microsoft.com/office/officeart/2005/8/layout/vList5"/>
    <dgm:cxn modelId="{53F2A659-F1CA-4573-9B56-4355374A6111}" type="presParOf" srcId="{A0552B65-5F6C-4C6C-9017-EAC14D7C10F8}" destId="{9F68C641-0A2B-484F-931D-B8131F148549}" srcOrd="0" destOrd="0" presId="urn:microsoft.com/office/officeart/2005/8/layout/vList5"/>
    <dgm:cxn modelId="{8E47195C-FD6F-45A3-9257-840ECFEE23DF}" type="presParOf" srcId="{A0552B65-5F6C-4C6C-9017-EAC14D7C10F8}" destId="{31AB80EE-9B71-43B6-93E1-002AD2BE580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11EFAA-C404-41ED-AAAD-6B7EE7F736EF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2421C27-4B27-4FF5-8BCD-75B34788B829}">
      <dgm:prSet custT="1"/>
      <dgm:spPr>
        <a:solidFill>
          <a:srgbClr val="FABEBE">
            <a:alpha val="90000"/>
          </a:srgb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 noProof="0" dirty="0"/>
            <a:t>4-bit adder</a:t>
          </a:r>
        </a:p>
      </dgm:t>
    </dgm:pt>
    <dgm:pt modelId="{93A3F367-72C6-4B1B-9D5B-A07A11733E0A}" type="parTrans" cxnId="{8922CDB7-F620-4F77-A1FB-D5035BDEA1E6}">
      <dgm:prSet/>
      <dgm:spPr/>
      <dgm:t>
        <a:bodyPr/>
        <a:lstStyle/>
        <a:p>
          <a:endParaRPr lang="en-US"/>
        </a:p>
      </dgm:t>
    </dgm:pt>
    <dgm:pt modelId="{48D49856-3792-44FE-B15C-0F154C19BA03}" type="sibTrans" cxnId="{8922CDB7-F620-4F77-A1FB-D5035BDEA1E6}">
      <dgm:prSet/>
      <dgm:spPr/>
      <dgm:t>
        <a:bodyPr/>
        <a:lstStyle/>
        <a:p>
          <a:endParaRPr lang="en-US"/>
        </a:p>
      </dgm:t>
    </dgm:pt>
    <dgm:pt modelId="{6B23F442-1AC0-4DFA-A9B2-7EEABC237DB6}">
      <dgm:prSet custT="1"/>
      <dgm:spPr>
        <a:solidFill>
          <a:schemeClr val="accent2"/>
        </a:solidFill>
      </dgm:spPr>
      <dgm:t>
        <a:bodyPr/>
        <a:lstStyle/>
        <a:p>
          <a:r>
            <a:rPr lang="en-GB" sz="2800" b="1" noProof="0" dirty="0"/>
            <a:t>Circuit</a:t>
          </a:r>
          <a:endParaRPr lang="en-GB" sz="1800" b="1" noProof="0" dirty="0"/>
        </a:p>
      </dgm:t>
    </dgm:pt>
    <dgm:pt modelId="{C629DEDA-3755-44C0-88CA-1BFB074B1A8F}" type="sibTrans" cxnId="{538495BF-59DA-4059-A185-128F4C0F5402}">
      <dgm:prSet/>
      <dgm:spPr/>
      <dgm:t>
        <a:bodyPr/>
        <a:lstStyle/>
        <a:p>
          <a:endParaRPr lang="en-US"/>
        </a:p>
      </dgm:t>
    </dgm:pt>
    <dgm:pt modelId="{F116370B-B277-497C-9D2A-F49D0BCEC5AC}" type="parTrans" cxnId="{538495BF-59DA-4059-A185-128F4C0F5402}">
      <dgm:prSet/>
      <dgm:spPr/>
      <dgm:t>
        <a:bodyPr/>
        <a:lstStyle/>
        <a:p>
          <a:endParaRPr lang="en-US"/>
        </a:p>
      </dgm:t>
    </dgm:pt>
    <dgm:pt modelId="{0A479B5C-A020-46EE-8F45-A4428D683D70}">
      <dgm:prSet custT="1"/>
      <dgm:spPr>
        <a:solidFill>
          <a:srgbClr val="FABEBE">
            <a:alpha val="90000"/>
          </a:srgb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 noProof="0" dirty="0"/>
            <a:t>Flip-flops at I/O</a:t>
          </a:r>
        </a:p>
      </dgm:t>
    </dgm:pt>
    <dgm:pt modelId="{E1EAFAC5-E2CD-4CFE-BA4E-AEC4FA922747}" type="parTrans" cxnId="{D4695DF9-4232-407F-B4CA-5531A2A864B6}">
      <dgm:prSet/>
      <dgm:spPr/>
      <dgm:t>
        <a:bodyPr/>
        <a:lstStyle/>
        <a:p>
          <a:endParaRPr lang="en-GB"/>
        </a:p>
      </dgm:t>
    </dgm:pt>
    <dgm:pt modelId="{FFEA31DD-BF17-4D45-AD0C-A883CC44268A}" type="sibTrans" cxnId="{D4695DF9-4232-407F-B4CA-5531A2A864B6}">
      <dgm:prSet/>
      <dgm:spPr/>
      <dgm:t>
        <a:bodyPr/>
        <a:lstStyle/>
        <a:p>
          <a:endParaRPr lang="en-GB"/>
        </a:p>
      </dgm:t>
    </dgm:pt>
    <dgm:pt modelId="{00CF2261-9871-4CB7-912F-80202A6A16B7}" type="pres">
      <dgm:prSet presAssocID="{F511EFAA-C404-41ED-AAAD-6B7EE7F736EF}" presName="Name0" presStyleCnt="0">
        <dgm:presLayoutVars>
          <dgm:dir/>
          <dgm:animLvl val="lvl"/>
          <dgm:resizeHandles val="exact"/>
        </dgm:presLayoutVars>
      </dgm:prSet>
      <dgm:spPr/>
    </dgm:pt>
    <dgm:pt modelId="{037F3F2E-BCA2-4D85-8FFF-5690A74EAA75}" type="pres">
      <dgm:prSet presAssocID="{6B23F442-1AC0-4DFA-A9B2-7EEABC237DB6}" presName="linNode" presStyleCnt="0"/>
      <dgm:spPr/>
    </dgm:pt>
    <dgm:pt modelId="{6A34FBF3-DF52-4273-9447-5401FCEA14D8}" type="pres">
      <dgm:prSet presAssocID="{6B23F442-1AC0-4DFA-A9B2-7EEABC237DB6}" presName="parentText" presStyleLbl="node1" presStyleIdx="0" presStyleCnt="1" custScaleX="58015" custScaleY="100000">
        <dgm:presLayoutVars>
          <dgm:chMax val="1"/>
          <dgm:bulletEnabled val="1"/>
        </dgm:presLayoutVars>
      </dgm:prSet>
      <dgm:spPr/>
    </dgm:pt>
    <dgm:pt modelId="{347A4E22-B880-4A9C-9E69-A8AD8F25A5FF}" type="pres">
      <dgm:prSet presAssocID="{6B23F442-1AC0-4DFA-A9B2-7EEABC237DB6}" presName="descendantText" presStyleLbl="alignAccFollowNode1" presStyleIdx="0" presStyleCnt="1" custScaleX="125294" custScaleY="100000" custLinFactNeighborY="-1047">
        <dgm:presLayoutVars>
          <dgm:bulletEnabled val="1"/>
        </dgm:presLayoutVars>
      </dgm:prSet>
      <dgm:spPr/>
    </dgm:pt>
  </dgm:ptLst>
  <dgm:cxnLst>
    <dgm:cxn modelId="{C924D608-F0D6-4F41-9F24-CAFDDC59FCE8}" type="presOf" srcId="{6B23F442-1AC0-4DFA-A9B2-7EEABC237DB6}" destId="{6A34FBF3-DF52-4273-9447-5401FCEA14D8}" srcOrd="0" destOrd="0" presId="urn:microsoft.com/office/officeart/2005/8/layout/vList5"/>
    <dgm:cxn modelId="{3DFDAD49-027E-48FA-9211-05D4C1A5D9A2}" type="presOf" srcId="{F511EFAA-C404-41ED-AAAD-6B7EE7F736EF}" destId="{00CF2261-9871-4CB7-912F-80202A6A16B7}" srcOrd="0" destOrd="0" presId="urn:microsoft.com/office/officeart/2005/8/layout/vList5"/>
    <dgm:cxn modelId="{A950D68E-9CD0-4B68-8850-EF9BBA06D80F}" type="presOf" srcId="{0A479B5C-A020-46EE-8F45-A4428D683D70}" destId="{347A4E22-B880-4A9C-9E69-A8AD8F25A5FF}" srcOrd="0" destOrd="1" presId="urn:microsoft.com/office/officeart/2005/8/layout/vList5"/>
    <dgm:cxn modelId="{260885AD-F777-4EB6-88F2-87C3A7761FDA}" type="presOf" srcId="{22421C27-4B27-4FF5-8BCD-75B34788B829}" destId="{347A4E22-B880-4A9C-9E69-A8AD8F25A5FF}" srcOrd="0" destOrd="0" presId="urn:microsoft.com/office/officeart/2005/8/layout/vList5"/>
    <dgm:cxn modelId="{8922CDB7-F620-4F77-A1FB-D5035BDEA1E6}" srcId="{6B23F442-1AC0-4DFA-A9B2-7EEABC237DB6}" destId="{22421C27-4B27-4FF5-8BCD-75B34788B829}" srcOrd="0" destOrd="0" parTransId="{93A3F367-72C6-4B1B-9D5B-A07A11733E0A}" sibTransId="{48D49856-3792-44FE-B15C-0F154C19BA03}"/>
    <dgm:cxn modelId="{538495BF-59DA-4059-A185-128F4C0F5402}" srcId="{F511EFAA-C404-41ED-AAAD-6B7EE7F736EF}" destId="{6B23F442-1AC0-4DFA-A9B2-7EEABC237DB6}" srcOrd="0" destOrd="0" parTransId="{F116370B-B277-497C-9D2A-F49D0BCEC5AC}" sibTransId="{C629DEDA-3755-44C0-88CA-1BFB074B1A8F}"/>
    <dgm:cxn modelId="{D4695DF9-4232-407F-B4CA-5531A2A864B6}" srcId="{6B23F442-1AC0-4DFA-A9B2-7EEABC237DB6}" destId="{0A479B5C-A020-46EE-8F45-A4428D683D70}" srcOrd="1" destOrd="0" parTransId="{E1EAFAC5-E2CD-4CFE-BA4E-AEC4FA922747}" sibTransId="{FFEA31DD-BF17-4D45-AD0C-A883CC44268A}"/>
    <dgm:cxn modelId="{22371948-EF1A-4AB6-A5AE-D716C5403A12}" type="presParOf" srcId="{00CF2261-9871-4CB7-912F-80202A6A16B7}" destId="{037F3F2E-BCA2-4D85-8FFF-5690A74EAA75}" srcOrd="0" destOrd="0" presId="urn:microsoft.com/office/officeart/2005/8/layout/vList5"/>
    <dgm:cxn modelId="{65A2DBCE-8BDE-4A25-BC23-3ECD29934B2D}" type="presParOf" srcId="{037F3F2E-BCA2-4D85-8FFF-5690A74EAA75}" destId="{6A34FBF3-DF52-4273-9447-5401FCEA14D8}" srcOrd="0" destOrd="0" presId="urn:microsoft.com/office/officeart/2005/8/layout/vList5"/>
    <dgm:cxn modelId="{4970BC6F-14C7-4BFF-97CA-D07129D4F7CC}" type="presParOf" srcId="{037F3F2E-BCA2-4D85-8FFF-5690A74EAA75}" destId="{347A4E22-B880-4A9C-9E69-A8AD8F25A5FF}" srcOrd="1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11EFAA-C404-41ED-AAAD-6B7EE7F736EF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24C73FC-1795-4D29-AE4C-3BC9AF93A3D5}">
      <dgm:prSet custT="1"/>
      <dgm:spPr>
        <a:solidFill>
          <a:schemeClr val="accent2"/>
        </a:solidFill>
      </dgm:spPr>
      <dgm:t>
        <a:bodyPr/>
        <a:lstStyle/>
        <a:p>
          <a:r>
            <a:rPr lang="en-GB" sz="2800" b="1" noProof="0" dirty="0"/>
            <a:t>Metrics</a:t>
          </a:r>
        </a:p>
      </dgm:t>
    </dgm:pt>
    <dgm:pt modelId="{CF3E9F99-2D7C-42EC-98E7-43DC16158FF8}" type="sibTrans" cxnId="{3527E711-C7F1-4AFD-9D60-AF036F69461F}">
      <dgm:prSet/>
      <dgm:spPr/>
      <dgm:t>
        <a:bodyPr/>
        <a:lstStyle/>
        <a:p>
          <a:endParaRPr lang="en-US"/>
        </a:p>
      </dgm:t>
    </dgm:pt>
    <dgm:pt modelId="{ED509A7C-B41B-451E-9317-109B193826BF}" type="parTrans" cxnId="{3527E711-C7F1-4AFD-9D60-AF036F69461F}">
      <dgm:prSet/>
      <dgm:spPr/>
      <dgm:t>
        <a:bodyPr/>
        <a:lstStyle/>
        <a:p>
          <a:endParaRPr lang="en-US"/>
        </a:p>
      </dgm:t>
    </dgm:pt>
    <dgm:pt modelId="{F07A539D-E8B4-4D67-B29F-FB1739D50838}">
      <dgm:prSet custT="1"/>
      <dgm:spPr>
        <a:solidFill>
          <a:srgbClr val="FABEBE">
            <a:alpha val="90000"/>
          </a:srgb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 b="1" noProof="0" dirty="0"/>
            <a:t>Power</a:t>
          </a:r>
        </a:p>
      </dgm:t>
    </dgm:pt>
    <dgm:pt modelId="{DD76C258-6D6D-4026-BC1E-33AB5CFD24F1}" type="sibTrans" cxnId="{D3EC0B13-DC47-441E-93CD-A8BD44905FF6}">
      <dgm:prSet/>
      <dgm:spPr/>
      <dgm:t>
        <a:bodyPr/>
        <a:lstStyle/>
        <a:p>
          <a:endParaRPr lang="en-US"/>
        </a:p>
      </dgm:t>
    </dgm:pt>
    <dgm:pt modelId="{BA6D75FB-33C0-496D-AD85-CD810D20E5D0}" type="parTrans" cxnId="{D3EC0B13-DC47-441E-93CD-A8BD44905FF6}">
      <dgm:prSet/>
      <dgm:spPr/>
      <dgm:t>
        <a:bodyPr/>
        <a:lstStyle/>
        <a:p>
          <a:endParaRPr lang="en-US"/>
        </a:p>
      </dgm:t>
    </dgm:pt>
    <dgm:pt modelId="{FB69ED2E-899C-4E12-BCA8-D97FB0855126}">
      <dgm:prSet custT="1"/>
      <dgm:spPr>
        <a:solidFill>
          <a:srgbClr val="FABEBE">
            <a:alpha val="90000"/>
          </a:srgb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 b="0" noProof="0" dirty="0"/>
            <a:t>Area</a:t>
          </a:r>
        </a:p>
      </dgm:t>
    </dgm:pt>
    <dgm:pt modelId="{E28B61E6-2901-4135-B631-10759D22CE09}" type="parTrans" cxnId="{33C65B07-B2D7-4B92-A833-9A01CA279CE9}">
      <dgm:prSet/>
      <dgm:spPr/>
      <dgm:t>
        <a:bodyPr/>
        <a:lstStyle/>
        <a:p>
          <a:endParaRPr lang="en-GB"/>
        </a:p>
      </dgm:t>
    </dgm:pt>
    <dgm:pt modelId="{3FFB4FBA-D388-49BB-8D28-B88594602C8D}" type="sibTrans" cxnId="{33C65B07-B2D7-4B92-A833-9A01CA279CE9}">
      <dgm:prSet/>
      <dgm:spPr/>
      <dgm:t>
        <a:bodyPr/>
        <a:lstStyle/>
        <a:p>
          <a:endParaRPr lang="en-GB"/>
        </a:p>
      </dgm:t>
    </dgm:pt>
    <dgm:pt modelId="{56511524-BB4B-4A22-A3C5-1129776C271B}">
      <dgm:prSet custT="1"/>
      <dgm:spPr>
        <a:solidFill>
          <a:srgbClr val="FABEBE">
            <a:alpha val="90000"/>
          </a:srgb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 b="0" noProof="0" dirty="0"/>
            <a:t>Speed</a:t>
          </a:r>
        </a:p>
      </dgm:t>
    </dgm:pt>
    <dgm:pt modelId="{0A0A318D-6444-429E-AEE7-76796727CEA9}" type="parTrans" cxnId="{96D975AA-650E-4A46-8491-6AAD1D30AB74}">
      <dgm:prSet/>
      <dgm:spPr/>
      <dgm:t>
        <a:bodyPr/>
        <a:lstStyle/>
        <a:p>
          <a:endParaRPr lang="en-GB"/>
        </a:p>
      </dgm:t>
    </dgm:pt>
    <dgm:pt modelId="{03F6627C-24A3-4391-AADF-B4ED5FC8293F}" type="sibTrans" cxnId="{96D975AA-650E-4A46-8491-6AAD1D30AB74}">
      <dgm:prSet/>
      <dgm:spPr/>
      <dgm:t>
        <a:bodyPr/>
        <a:lstStyle/>
        <a:p>
          <a:endParaRPr lang="en-GB"/>
        </a:p>
      </dgm:t>
    </dgm:pt>
    <dgm:pt modelId="{00CF2261-9871-4CB7-912F-80202A6A16B7}" type="pres">
      <dgm:prSet presAssocID="{F511EFAA-C404-41ED-AAAD-6B7EE7F736EF}" presName="Name0" presStyleCnt="0">
        <dgm:presLayoutVars>
          <dgm:dir/>
          <dgm:animLvl val="lvl"/>
          <dgm:resizeHandles val="exact"/>
        </dgm:presLayoutVars>
      </dgm:prSet>
      <dgm:spPr/>
    </dgm:pt>
    <dgm:pt modelId="{7E52E592-8C86-44E3-ACC0-C74498EED8ED}" type="pres">
      <dgm:prSet presAssocID="{224C73FC-1795-4D29-AE4C-3BC9AF93A3D5}" presName="linNode" presStyleCnt="0"/>
      <dgm:spPr/>
    </dgm:pt>
    <dgm:pt modelId="{AA120FDF-F8D4-4E0B-99AB-788DF22E4DAF}" type="pres">
      <dgm:prSet presAssocID="{224C73FC-1795-4D29-AE4C-3BC9AF93A3D5}" presName="parentText" presStyleLbl="node1" presStyleIdx="0" presStyleCnt="1" custScaleX="58404" custScaleY="100098">
        <dgm:presLayoutVars>
          <dgm:chMax val="1"/>
          <dgm:bulletEnabled val="1"/>
        </dgm:presLayoutVars>
      </dgm:prSet>
      <dgm:spPr/>
    </dgm:pt>
    <dgm:pt modelId="{E7232418-02A7-4023-AB86-CF40943A7F09}" type="pres">
      <dgm:prSet presAssocID="{224C73FC-1795-4D29-AE4C-3BC9AF93A3D5}" presName="descendantText" presStyleLbl="alignAccFollowNode1" presStyleIdx="0" presStyleCnt="1" custScaleX="125294" custScaleY="100098">
        <dgm:presLayoutVars>
          <dgm:bulletEnabled val="1"/>
        </dgm:presLayoutVars>
      </dgm:prSet>
      <dgm:spPr/>
    </dgm:pt>
  </dgm:ptLst>
  <dgm:cxnLst>
    <dgm:cxn modelId="{33C65B07-B2D7-4B92-A833-9A01CA279CE9}" srcId="{224C73FC-1795-4D29-AE4C-3BC9AF93A3D5}" destId="{FB69ED2E-899C-4E12-BCA8-D97FB0855126}" srcOrd="1" destOrd="0" parTransId="{E28B61E6-2901-4135-B631-10759D22CE09}" sibTransId="{3FFB4FBA-D388-49BB-8D28-B88594602C8D}"/>
    <dgm:cxn modelId="{3527E711-C7F1-4AFD-9D60-AF036F69461F}" srcId="{F511EFAA-C404-41ED-AAAD-6B7EE7F736EF}" destId="{224C73FC-1795-4D29-AE4C-3BC9AF93A3D5}" srcOrd="0" destOrd="0" parTransId="{ED509A7C-B41B-451E-9317-109B193826BF}" sibTransId="{CF3E9F99-2D7C-42EC-98E7-43DC16158FF8}"/>
    <dgm:cxn modelId="{D3EC0B13-DC47-441E-93CD-A8BD44905FF6}" srcId="{224C73FC-1795-4D29-AE4C-3BC9AF93A3D5}" destId="{F07A539D-E8B4-4D67-B29F-FB1739D50838}" srcOrd="0" destOrd="0" parTransId="{BA6D75FB-33C0-496D-AD85-CD810D20E5D0}" sibTransId="{DD76C258-6D6D-4026-BC1E-33AB5CFD24F1}"/>
    <dgm:cxn modelId="{FB7C3614-400C-4926-A8C1-8AA7F0447983}" type="presOf" srcId="{FB69ED2E-899C-4E12-BCA8-D97FB0855126}" destId="{E7232418-02A7-4023-AB86-CF40943A7F09}" srcOrd="0" destOrd="1" presId="urn:microsoft.com/office/officeart/2005/8/layout/vList5"/>
    <dgm:cxn modelId="{D13CA822-F80B-4FB8-B5CA-5C5DCFFC8841}" type="presOf" srcId="{56511524-BB4B-4A22-A3C5-1129776C271B}" destId="{E7232418-02A7-4023-AB86-CF40943A7F09}" srcOrd="0" destOrd="2" presId="urn:microsoft.com/office/officeart/2005/8/layout/vList5"/>
    <dgm:cxn modelId="{9B5C6068-DBD6-40A7-B84E-FBB2B5B37897}" type="presOf" srcId="{F07A539D-E8B4-4D67-B29F-FB1739D50838}" destId="{E7232418-02A7-4023-AB86-CF40943A7F09}" srcOrd="0" destOrd="0" presId="urn:microsoft.com/office/officeart/2005/8/layout/vList5"/>
    <dgm:cxn modelId="{3DFDAD49-027E-48FA-9211-05D4C1A5D9A2}" type="presOf" srcId="{F511EFAA-C404-41ED-AAAD-6B7EE7F736EF}" destId="{00CF2261-9871-4CB7-912F-80202A6A16B7}" srcOrd="0" destOrd="0" presId="urn:microsoft.com/office/officeart/2005/8/layout/vList5"/>
    <dgm:cxn modelId="{96D975AA-650E-4A46-8491-6AAD1D30AB74}" srcId="{224C73FC-1795-4D29-AE4C-3BC9AF93A3D5}" destId="{56511524-BB4B-4A22-A3C5-1129776C271B}" srcOrd="2" destOrd="0" parTransId="{0A0A318D-6444-429E-AEE7-76796727CEA9}" sibTransId="{03F6627C-24A3-4391-AADF-B4ED5FC8293F}"/>
    <dgm:cxn modelId="{ECC429E7-1264-40FE-8A7D-4AC5340E64F7}" type="presOf" srcId="{224C73FC-1795-4D29-AE4C-3BC9AF93A3D5}" destId="{AA120FDF-F8D4-4E0B-99AB-788DF22E4DAF}" srcOrd="0" destOrd="0" presId="urn:microsoft.com/office/officeart/2005/8/layout/vList5"/>
    <dgm:cxn modelId="{1E9A3B42-87F5-420F-B07B-3015DA322274}" type="presParOf" srcId="{00CF2261-9871-4CB7-912F-80202A6A16B7}" destId="{7E52E592-8C86-44E3-ACC0-C74498EED8ED}" srcOrd="0" destOrd="0" presId="urn:microsoft.com/office/officeart/2005/8/layout/vList5"/>
    <dgm:cxn modelId="{E361BD73-D2E2-4AFF-9C86-8569CEF59054}" type="presParOf" srcId="{7E52E592-8C86-44E3-ACC0-C74498EED8ED}" destId="{AA120FDF-F8D4-4E0B-99AB-788DF22E4DAF}" srcOrd="0" destOrd="0" presId="urn:microsoft.com/office/officeart/2005/8/layout/vList5"/>
    <dgm:cxn modelId="{18AFBF42-C71A-40FB-9B4F-5E54ABD3D082}" type="presParOf" srcId="{7E52E592-8C86-44E3-ACC0-C74498EED8ED}" destId="{E7232418-02A7-4023-AB86-CF40943A7F09}" srcOrd="1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11EFAA-C404-41ED-AAAD-6B7EE7F736EF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D588D1B-4316-4C28-822B-0E5DF8BE9963}">
      <dgm:prSet custT="1"/>
      <dgm:spPr>
        <a:solidFill>
          <a:srgbClr val="FABEBE">
            <a:alpha val="90000"/>
          </a:srgb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 noProof="0" dirty="0"/>
            <a:t>2RLL (fast &amp; slow)</a:t>
          </a:r>
        </a:p>
      </dgm:t>
    </dgm:pt>
    <dgm:pt modelId="{1DDE588D-834E-4543-B1BE-7F1B8E2DDFFC}" type="parTrans" cxnId="{74E0B2D7-5452-4AD4-ABFF-22B0D1B80A73}">
      <dgm:prSet/>
      <dgm:spPr/>
      <dgm:t>
        <a:bodyPr/>
        <a:lstStyle/>
        <a:p>
          <a:endParaRPr lang="en-US"/>
        </a:p>
      </dgm:t>
    </dgm:pt>
    <dgm:pt modelId="{8370D721-7865-468D-B6C2-F9202F28AF37}" type="sibTrans" cxnId="{74E0B2D7-5452-4AD4-ABFF-22B0D1B80A73}">
      <dgm:prSet/>
      <dgm:spPr/>
      <dgm:t>
        <a:bodyPr/>
        <a:lstStyle/>
        <a:p>
          <a:endParaRPr lang="en-US"/>
        </a:p>
      </dgm:t>
    </dgm:pt>
    <dgm:pt modelId="{63A0CEFF-542C-4937-A4B6-D20EFC5EE505}">
      <dgm:prSet custT="1"/>
      <dgm:spPr>
        <a:solidFill>
          <a:schemeClr val="accent2"/>
        </a:solidFill>
      </dgm:spPr>
      <dgm:t>
        <a:bodyPr/>
        <a:lstStyle/>
        <a:p>
          <a:r>
            <a:rPr lang="en-GB" sz="2800" b="1" noProof="0" dirty="0"/>
            <a:t>Logic styles</a:t>
          </a:r>
        </a:p>
      </dgm:t>
    </dgm:pt>
    <dgm:pt modelId="{51A04B2A-B3A7-41D2-B4E0-ADF5D6F4CB2A}" type="sibTrans" cxnId="{9069D244-7C4D-43E0-9A5F-91C959CAB1A0}">
      <dgm:prSet/>
      <dgm:spPr/>
      <dgm:t>
        <a:bodyPr/>
        <a:lstStyle/>
        <a:p>
          <a:endParaRPr lang="en-US"/>
        </a:p>
      </dgm:t>
    </dgm:pt>
    <dgm:pt modelId="{98DD943B-02A9-44FC-8198-C3095B32D209}" type="parTrans" cxnId="{9069D244-7C4D-43E0-9A5F-91C959CAB1A0}">
      <dgm:prSet/>
      <dgm:spPr/>
      <dgm:t>
        <a:bodyPr/>
        <a:lstStyle/>
        <a:p>
          <a:endParaRPr lang="en-US"/>
        </a:p>
      </dgm:t>
    </dgm:pt>
    <dgm:pt modelId="{DFE9F254-D941-40FF-AE27-2626C6E24D00}">
      <dgm:prSet custT="1"/>
      <dgm:spPr>
        <a:solidFill>
          <a:srgbClr val="FABEBE">
            <a:alpha val="90000"/>
          </a:srgb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GB" sz="2000" noProof="0" dirty="0"/>
            <a:t> Dynamic (single-ended &amp; differential)</a:t>
          </a:r>
        </a:p>
      </dgm:t>
    </dgm:pt>
    <dgm:pt modelId="{844190F3-AC76-4F29-BC7C-C7F5609D2C98}" type="parTrans" cxnId="{BEC39363-B3EB-4658-8D63-C314BFDFD166}">
      <dgm:prSet/>
      <dgm:spPr/>
      <dgm:t>
        <a:bodyPr/>
        <a:lstStyle/>
        <a:p>
          <a:endParaRPr lang="en-GB"/>
        </a:p>
      </dgm:t>
    </dgm:pt>
    <dgm:pt modelId="{11594445-7EFA-419F-BA5C-7A2C3D4E4179}" type="sibTrans" cxnId="{BEC39363-B3EB-4658-8D63-C314BFDFD166}">
      <dgm:prSet/>
      <dgm:spPr/>
      <dgm:t>
        <a:bodyPr/>
        <a:lstStyle/>
        <a:p>
          <a:endParaRPr lang="en-GB"/>
        </a:p>
      </dgm:t>
    </dgm:pt>
    <dgm:pt modelId="{00CF2261-9871-4CB7-912F-80202A6A16B7}" type="pres">
      <dgm:prSet presAssocID="{F511EFAA-C404-41ED-AAAD-6B7EE7F736EF}" presName="Name0" presStyleCnt="0">
        <dgm:presLayoutVars>
          <dgm:dir/>
          <dgm:animLvl val="lvl"/>
          <dgm:resizeHandles val="exact"/>
        </dgm:presLayoutVars>
      </dgm:prSet>
      <dgm:spPr/>
    </dgm:pt>
    <dgm:pt modelId="{0C771909-FE19-4021-8DE2-A872F392BF37}" type="pres">
      <dgm:prSet presAssocID="{63A0CEFF-542C-4937-A4B6-D20EFC5EE505}" presName="linNode" presStyleCnt="0"/>
      <dgm:spPr/>
    </dgm:pt>
    <dgm:pt modelId="{D1B63689-7BB1-44B9-9C8D-B5674593B69F}" type="pres">
      <dgm:prSet presAssocID="{63A0CEFF-542C-4937-A4B6-D20EFC5EE505}" presName="parentText" presStyleLbl="node1" presStyleIdx="0" presStyleCnt="1" custScaleX="57738" custScaleY="100098">
        <dgm:presLayoutVars>
          <dgm:chMax val="1"/>
          <dgm:bulletEnabled val="1"/>
        </dgm:presLayoutVars>
      </dgm:prSet>
      <dgm:spPr/>
    </dgm:pt>
    <dgm:pt modelId="{C2F767C0-58E6-4170-B0C8-03E7C5CB5C63}" type="pres">
      <dgm:prSet presAssocID="{63A0CEFF-542C-4937-A4B6-D20EFC5EE505}" presName="descendantText" presStyleLbl="alignAccFollowNode1" presStyleIdx="0" presStyleCnt="1" custScaleX="125294" custScaleY="100098">
        <dgm:presLayoutVars>
          <dgm:bulletEnabled val="1"/>
        </dgm:presLayoutVars>
      </dgm:prSet>
      <dgm:spPr/>
    </dgm:pt>
  </dgm:ptLst>
  <dgm:cxnLst>
    <dgm:cxn modelId="{A88BEA5D-EA39-4E0E-8DCD-56D9B4D9D3A8}" type="presOf" srcId="{63A0CEFF-542C-4937-A4B6-D20EFC5EE505}" destId="{D1B63689-7BB1-44B9-9C8D-B5674593B69F}" srcOrd="0" destOrd="0" presId="urn:microsoft.com/office/officeart/2005/8/layout/vList5"/>
    <dgm:cxn modelId="{BEC39363-B3EB-4658-8D63-C314BFDFD166}" srcId="{63A0CEFF-542C-4937-A4B6-D20EFC5EE505}" destId="{DFE9F254-D941-40FF-AE27-2626C6E24D00}" srcOrd="1" destOrd="0" parTransId="{844190F3-AC76-4F29-BC7C-C7F5609D2C98}" sibTransId="{11594445-7EFA-419F-BA5C-7A2C3D4E4179}"/>
    <dgm:cxn modelId="{9069D244-7C4D-43E0-9A5F-91C959CAB1A0}" srcId="{F511EFAA-C404-41ED-AAAD-6B7EE7F736EF}" destId="{63A0CEFF-542C-4937-A4B6-D20EFC5EE505}" srcOrd="0" destOrd="0" parTransId="{98DD943B-02A9-44FC-8198-C3095B32D209}" sibTransId="{51A04B2A-B3A7-41D2-B4E0-ADF5D6F4CB2A}"/>
    <dgm:cxn modelId="{3DFDAD49-027E-48FA-9211-05D4C1A5D9A2}" type="presOf" srcId="{F511EFAA-C404-41ED-AAAD-6B7EE7F736EF}" destId="{00CF2261-9871-4CB7-912F-80202A6A16B7}" srcOrd="0" destOrd="0" presId="urn:microsoft.com/office/officeart/2005/8/layout/vList5"/>
    <dgm:cxn modelId="{CEE8D659-4031-4A16-B735-455F6F03DB37}" type="presOf" srcId="{1D588D1B-4316-4C28-822B-0E5DF8BE9963}" destId="{C2F767C0-58E6-4170-B0C8-03E7C5CB5C63}" srcOrd="0" destOrd="0" presId="urn:microsoft.com/office/officeart/2005/8/layout/vList5"/>
    <dgm:cxn modelId="{74E0B2D7-5452-4AD4-ABFF-22B0D1B80A73}" srcId="{63A0CEFF-542C-4937-A4B6-D20EFC5EE505}" destId="{1D588D1B-4316-4C28-822B-0E5DF8BE9963}" srcOrd="0" destOrd="0" parTransId="{1DDE588D-834E-4543-B1BE-7F1B8E2DDFFC}" sibTransId="{8370D721-7865-468D-B6C2-F9202F28AF37}"/>
    <dgm:cxn modelId="{713CF8F0-4263-4E9C-9DA9-12768CFC5AF4}" type="presOf" srcId="{DFE9F254-D941-40FF-AE27-2626C6E24D00}" destId="{C2F767C0-58E6-4170-B0C8-03E7C5CB5C63}" srcOrd="0" destOrd="1" presId="urn:microsoft.com/office/officeart/2005/8/layout/vList5"/>
    <dgm:cxn modelId="{6DE20969-522C-4AF4-A7C1-FF447A78A1E0}" type="presParOf" srcId="{00CF2261-9871-4CB7-912F-80202A6A16B7}" destId="{0C771909-FE19-4021-8DE2-A872F392BF37}" srcOrd="0" destOrd="0" presId="urn:microsoft.com/office/officeart/2005/8/layout/vList5"/>
    <dgm:cxn modelId="{4100EE0B-3C30-4B62-85D5-F033254EC824}" type="presParOf" srcId="{0C771909-FE19-4021-8DE2-A872F392BF37}" destId="{D1B63689-7BB1-44B9-9C8D-B5674593B69F}" srcOrd="0" destOrd="0" presId="urn:microsoft.com/office/officeart/2005/8/layout/vList5"/>
    <dgm:cxn modelId="{ABA0B168-BF8D-4F00-B0D2-D216A45EFEED}" type="presParOf" srcId="{0C771909-FE19-4021-8DE2-A872F392BF37}" destId="{C2F767C0-58E6-4170-B0C8-03E7C5CB5C63}" srcOrd="1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BF0CA4-4B34-4ED3-A521-03E290A0620B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1BA28FB-E391-44CB-B30D-AF50F24F8F4B}">
      <dgm:prSet custT="1"/>
      <dgm:spPr>
        <a:solidFill>
          <a:schemeClr val="accent2"/>
        </a:solidFill>
      </dgm:spPr>
      <dgm:t>
        <a:bodyPr/>
        <a:lstStyle/>
        <a:p>
          <a:r>
            <a:rPr lang="en-GB" sz="2800" dirty="0"/>
            <a:t>Objectives</a:t>
          </a:r>
          <a:endParaRPr lang="en-US" sz="2400" dirty="0"/>
        </a:p>
      </dgm:t>
    </dgm:pt>
    <dgm:pt modelId="{E2FC6774-CA1E-415D-8FA4-D242CB9AE8F1}" type="parTrans" cxnId="{3A328139-6E77-4A35-8533-756055DF5B47}">
      <dgm:prSet/>
      <dgm:spPr/>
      <dgm:t>
        <a:bodyPr/>
        <a:lstStyle/>
        <a:p>
          <a:endParaRPr lang="en-US"/>
        </a:p>
      </dgm:t>
    </dgm:pt>
    <dgm:pt modelId="{42F9617E-AA5C-482C-8C11-8CAF97BFFE6C}" type="sibTrans" cxnId="{3A328139-6E77-4A35-8533-756055DF5B47}">
      <dgm:prSet/>
      <dgm:spPr/>
      <dgm:t>
        <a:bodyPr/>
        <a:lstStyle/>
        <a:p>
          <a:endParaRPr lang="en-US"/>
        </a:p>
      </dgm:t>
    </dgm:pt>
    <dgm:pt modelId="{92345914-8308-410B-90DA-E1B158306186}">
      <dgm:prSet custT="1"/>
      <dgm:spPr>
        <a:solidFill>
          <a:srgbClr val="FABEBE">
            <a:alpha val="89804"/>
          </a:srgbClr>
        </a:solidFill>
        <a:ln>
          <a:noFill/>
        </a:ln>
      </dgm:spPr>
      <dgm:t>
        <a:bodyPr/>
        <a:lstStyle/>
        <a:p>
          <a:r>
            <a:rPr lang="en-US" sz="2000" dirty="0"/>
            <a:t>Improved power efficiency for logic in IGZO</a:t>
          </a:r>
        </a:p>
      </dgm:t>
    </dgm:pt>
    <dgm:pt modelId="{95ED56C2-1469-4D6E-9FA9-7DDDEE71B9C6}" type="parTrans" cxnId="{EE35AF52-EF58-4541-824C-FDC9CDC034F4}">
      <dgm:prSet/>
      <dgm:spPr/>
      <dgm:t>
        <a:bodyPr/>
        <a:lstStyle/>
        <a:p>
          <a:endParaRPr lang="en-US"/>
        </a:p>
      </dgm:t>
    </dgm:pt>
    <dgm:pt modelId="{4643A40F-8C41-4E55-AB46-2D260F98C5D8}" type="sibTrans" cxnId="{EE35AF52-EF58-4541-824C-FDC9CDC034F4}">
      <dgm:prSet/>
      <dgm:spPr/>
      <dgm:t>
        <a:bodyPr/>
        <a:lstStyle/>
        <a:p>
          <a:endParaRPr lang="en-US"/>
        </a:p>
      </dgm:t>
    </dgm:pt>
    <dgm:pt modelId="{1F2A3824-58F1-4CB9-A3F4-829C5DE375F0}">
      <dgm:prSet custT="1"/>
      <dgm:spPr>
        <a:solidFill>
          <a:srgbClr val="FABEBE">
            <a:alpha val="89804"/>
          </a:srgbClr>
        </a:solidFill>
        <a:ln>
          <a:noFill/>
        </a:ln>
      </dgm:spPr>
      <dgm:t>
        <a:bodyPr/>
        <a:lstStyle/>
        <a:p>
          <a:r>
            <a:rPr lang="en-US" sz="2000" dirty="0"/>
            <a:t>Similar speed and area to static logic</a:t>
          </a:r>
        </a:p>
      </dgm:t>
    </dgm:pt>
    <dgm:pt modelId="{9B99D1FA-F5A7-44D3-88B2-51D31A370BEC}" type="parTrans" cxnId="{AA89095D-0904-428B-A4D8-74A3DCDD737A}">
      <dgm:prSet/>
      <dgm:spPr/>
      <dgm:t>
        <a:bodyPr/>
        <a:lstStyle/>
        <a:p>
          <a:endParaRPr lang="en-GB"/>
        </a:p>
      </dgm:t>
    </dgm:pt>
    <dgm:pt modelId="{E287EE49-832A-4EBB-B52A-B72BB03F9C30}" type="sibTrans" cxnId="{AA89095D-0904-428B-A4D8-74A3DCDD737A}">
      <dgm:prSet/>
      <dgm:spPr/>
      <dgm:t>
        <a:bodyPr/>
        <a:lstStyle/>
        <a:p>
          <a:endParaRPr lang="en-GB"/>
        </a:p>
      </dgm:t>
    </dgm:pt>
    <dgm:pt modelId="{20A466CA-4076-4E98-96D8-15353D29E08A}" type="pres">
      <dgm:prSet presAssocID="{1DBF0CA4-4B34-4ED3-A521-03E290A0620B}" presName="Name0" presStyleCnt="0">
        <dgm:presLayoutVars>
          <dgm:dir/>
          <dgm:animLvl val="lvl"/>
          <dgm:resizeHandles val="exact"/>
        </dgm:presLayoutVars>
      </dgm:prSet>
      <dgm:spPr/>
    </dgm:pt>
    <dgm:pt modelId="{33F89A99-67F4-408F-9736-81D0B9EA2CFF}" type="pres">
      <dgm:prSet presAssocID="{61BA28FB-E391-44CB-B30D-AF50F24F8F4B}" presName="linNode" presStyleCnt="0"/>
      <dgm:spPr/>
    </dgm:pt>
    <dgm:pt modelId="{E274F88A-4C7E-4AA8-ACFD-E080422E61A1}" type="pres">
      <dgm:prSet presAssocID="{61BA28FB-E391-44CB-B30D-AF50F24F8F4B}" presName="parentText" presStyleLbl="node1" presStyleIdx="0" presStyleCnt="1" custScaleX="64186" custScaleY="66911">
        <dgm:presLayoutVars>
          <dgm:chMax val="1"/>
          <dgm:bulletEnabled val="1"/>
        </dgm:presLayoutVars>
      </dgm:prSet>
      <dgm:spPr/>
    </dgm:pt>
    <dgm:pt modelId="{BF95C4C6-9398-4EA0-BBD5-93879DA9D53D}" type="pres">
      <dgm:prSet presAssocID="{61BA28FB-E391-44CB-B30D-AF50F24F8F4B}" presName="descendantText" presStyleLbl="alignAccFollowNode1" presStyleIdx="0" presStyleCnt="1" custScaleX="121760" custScaleY="64200">
        <dgm:presLayoutVars>
          <dgm:bulletEnabled val="1"/>
        </dgm:presLayoutVars>
      </dgm:prSet>
      <dgm:spPr/>
    </dgm:pt>
  </dgm:ptLst>
  <dgm:cxnLst>
    <dgm:cxn modelId="{3A328139-6E77-4A35-8533-756055DF5B47}" srcId="{1DBF0CA4-4B34-4ED3-A521-03E290A0620B}" destId="{61BA28FB-E391-44CB-B30D-AF50F24F8F4B}" srcOrd="0" destOrd="0" parTransId="{E2FC6774-CA1E-415D-8FA4-D242CB9AE8F1}" sibTransId="{42F9617E-AA5C-482C-8C11-8CAF97BFFE6C}"/>
    <dgm:cxn modelId="{A0A9023B-7B23-429D-B8AE-1D2CB3EA1278}" type="presOf" srcId="{92345914-8308-410B-90DA-E1B158306186}" destId="{BF95C4C6-9398-4EA0-BBD5-93879DA9D53D}" srcOrd="0" destOrd="0" presId="urn:microsoft.com/office/officeart/2005/8/layout/vList5"/>
    <dgm:cxn modelId="{AA89095D-0904-428B-A4D8-74A3DCDD737A}" srcId="{61BA28FB-E391-44CB-B30D-AF50F24F8F4B}" destId="{1F2A3824-58F1-4CB9-A3F4-829C5DE375F0}" srcOrd="1" destOrd="0" parTransId="{9B99D1FA-F5A7-44D3-88B2-51D31A370BEC}" sibTransId="{E287EE49-832A-4EBB-B52A-B72BB03F9C30}"/>
    <dgm:cxn modelId="{B9E4B743-042B-4557-B380-767B6B538417}" type="presOf" srcId="{61BA28FB-E391-44CB-B30D-AF50F24F8F4B}" destId="{E274F88A-4C7E-4AA8-ACFD-E080422E61A1}" srcOrd="0" destOrd="0" presId="urn:microsoft.com/office/officeart/2005/8/layout/vList5"/>
    <dgm:cxn modelId="{EE35AF52-EF58-4541-824C-FDC9CDC034F4}" srcId="{61BA28FB-E391-44CB-B30D-AF50F24F8F4B}" destId="{92345914-8308-410B-90DA-E1B158306186}" srcOrd="0" destOrd="0" parTransId="{95ED56C2-1469-4D6E-9FA9-7DDDEE71B9C6}" sibTransId="{4643A40F-8C41-4E55-AB46-2D260F98C5D8}"/>
    <dgm:cxn modelId="{5C4D6278-A150-4A94-862C-434B1A651DD5}" type="presOf" srcId="{1F2A3824-58F1-4CB9-A3F4-829C5DE375F0}" destId="{BF95C4C6-9398-4EA0-BBD5-93879DA9D53D}" srcOrd="0" destOrd="1" presId="urn:microsoft.com/office/officeart/2005/8/layout/vList5"/>
    <dgm:cxn modelId="{CF46987D-FF86-4972-BA20-2B3E8A2B8205}" type="presOf" srcId="{1DBF0CA4-4B34-4ED3-A521-03E290A0620B}" destId="{20A466CA-4076-4E98-96D8-15353D29E08A}" srcOrd="0" destOrd="0" presId="urn:microsoft.com/office/officeart/2005/8/layout/vList5"/>
    <dgm:cxn modelId="{AFB68EC8-A1B8-479B-9790-E814358AF82B}" type="presParOf" srcId="{20A466CA-4076-4E98-96D8-15353D29E08A}" destId="{33F89A99-67F4-408F-9736-81D0B9EA2CFF}" srcOrd="0" destOrd="0" presId="urn:microsoft.com/office/officeart/2005/8/layout/vList5"/>
    <dgm:cxn modelId="{3E6B004D-CF1B-49E6-97E9-BC02AF87C940}" type="presParOf" srcId="{33F89A99-67F4-408F-9736-81D0B9EA2CFF}" destId="{E274F88A-4C7E-4AA8-ACFD-E080422E61A1}" srcOrd="0" destOrd="0" presId="urn:microsoft.com/office/officeart/2005/8/layout/vList5"/>
    <dgm:cxn modelId="{00169E8B-1448-4AF9-9280-EBCAC9EEA8C9}" type="presParOf" srcId="{33F89A99-67F4-408F-9736-81D0B9EA2CFF}" destId="{BF95C4C6-9398-4EA0-BBD5-93879DA9D53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4BFA2A-012F-4E5A-B5CC-FB85E7F9CC9B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FDD7B5-07EE-4350-AB67-8E1B590EA4C7}">
      <dgm:prSet custT="1"/>
      <dgm:spPr>
        <a:solidFill>
          <a:schemeClr val="accent2"/>
        </a:solidFill>
      </dgm:spPr>
      <dgm:t>
        <a:bodyPr/>
        <a:lstStyle/>
        <a:p>
          <a:r>
            <a:rPr lang="en-GB" sz="2400" dirty="0"/>
            <a:t>Drawbacks</a:t>
          </a:r>
          <a:endParaRPr lang="en-US" sz="2400" dirty="0"/>
        </a:p>
      </dgm:t>
    </dgm:pt>
    <dgm:pt modelId="{4A5275E0-5391-44E8-9449-B52CE2668973}" type="parTrans" cxnId="{DE8E8650-0778-4694-AEEC-0BF18DB12E33}">
      <dgm:prSet/>
      <dgm:spPr/>
      <dgm:t>
        <a:bodyPr/>
        <a:lstStyle/>
        <a:p>
          <a:endParaRPr lang="en-US"/>
        </a:p>
      </dgm:t>
    </dgm:pt>
    <dgm:pt modelId="{18EE692C-B5CF-4B61-921C-B703AE274836}" type="sibTrans" cxnId="{DE8E8650-0778-4694-AEEC-0BF18DB12E33}">
      <dgm:prSet/>
      <dgm:spPr/>
      <dgm:t>
        <a:bodyPr/>
        <a:lstStyle/>
        <a:p>
          <a:endParaRPr lang="en-US"/>
        </a:p>
      </dgm:t>
    </dgm:pt>
    <dgm:pt modelId="{D25A58EC-5FFD-47EF-8E23-F662D44997C6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GB" dirty="0"/>
            <a:t>Difficult design flow</a:t>
          </a:r>
          <a:endParaRPr lang="en-US" dirty="0"/>
        </a:p>
      </dgm:t>
    </dgm:pt>
    <dgm:pt modelId="{F49D6A69-4E59-4B15-91DE-71120BB065C2}" type="parTrans" cxnId="{865095D5-ED4F-485F-90C6-F3355C324E95}">
      <dgm:prSet/>
      <dgm:spPr/>
      <dgm:t>
        <a:bodyPr/>
        <a:lstStyle/>
        <a:p>
          <a:endParaRPr lang="en-US"/>
        </a:p>
      </dgm:t>
    </dgm:pt>
    <dgm:pt modelId="{D7DC7D57-186F-41C4-B37C-AFC2CA8306EB}" type="sibTrans" cxnId="{865095D5-ED4F-485F-90C6-F3355C324E95}">
      <dgm:prSet/>
      <dgm:spPr/>
      <dgm:t>
        <a:bodyPr/>
        <a:lstStyle/>
        <a:p>
          <a:endParaRPr lang="en-US"/>
        </a:p>
      </dgm:t>
    </dgm:pt>
    <dgm:pt modelId="{F569A377-8B3E-4584-81F2-AB62DACF5E3B}">
      <dgm:prSet custT="1"/>
      <dgm:spPr>
        <a:solidFill>
          <a:schemeClr val="accent2"/>
        </a:solidFill>
      </dgm:spPr>
      <dgm:t>
        <a:bodyPr/>
        <a:lstStyle/>
        <a:p>
          <a:r>
            <a:rPr lang="en-GB" sz="2400" dirty="0"/>
            <a:t>Future work</a:t>
          </a:r>
          <a:endParaRPr lang="en-US" sz="2400" dirty="0"/>
        </a:p>
      </dgm:t>
    </dgm:pt>
    <dgm:pt modelId="{6679E098-A9DC-41B9-ABE1-AFE3A47A8358}" type="parTrans" cxnId="{9A446C98-C678-4E7A-A1E6-C8D535FEA312}">
      <dgm:prSet/>
      <dgm:spPr/>
      <dgm:t>
        <a:bodyPr/>
        <a:lstStyle/>
        <a:p>
          <a:endParaRPr lang="en-US"/>
        </a:p>
      </dgm:t>
    </dgm:pt>
    <dgm:pt modelId="{4F90AF9C-B03C-4157-802A-4253A27D2170}" type="sibTrans" cxnId="{9A446C98-C678-4E7A-A1E6-C8D535FEA312}">
      <dgm:prSet/>
      <dgm:spPr/>
      <dgm:t>
        <a:bodyPr/>
        <a:lstStyle/>
        <a:p>
          <a:endParaRPr lang="en-US"/>
        </a:p>
      </dgm:t>
    </dgm:pt>
    <dgm:pt modelId="{644D19B6-2DDE-427C-AE7E-CAD188D06A87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GB" dirty="0"/>
            <a:t>Design of a better delay cell</a:t>
          </a:r>
          <a:endParaRPr lang="en-US" dirty="0"/>
        </a:p>
      </dgm:t>
    </dgm:pt>
    <dgm:pt modelId="{2398200E-22DF-480B-9EE6-EAE4B2712363}" type="parTrans" cxnId="{656C98C0-3D79-48D3-B895-AC9FF6ADD41D}">
      <dgm:prSet/>
      <dgm:spPr/>
      <dgm:t>
        <a:bodyPr/>
        <a:lstStyle/>
        <a:p>
          <a:endParaRPr lang="en-US"/>
        </a:p>
      </dgm:t>
    </dgm:pt>
    <dgm:pt modelId="{4818D7C2-451C-4953-AF77-7BC5574B9CC5}" type="sibTrans" cxnId="{656C98C0-3D79-48D3-B895-AC9FF6ADD41D}">
      <dgm:prSet/>
      <dgm:spPr/>
      <dgm:t>
        <a:bodyPr/>
        <a:lstStyle/>
        <a:p>
          <a:endParaRPr lang="en-US"/>
        </a:p>
      </dgm:t>
    </dgm:pt>
    <dgm:pt modelId="{EBB4AA14-F049-4E74-9051-A3BFCA9D9A51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GB" dirty="0"/>
            <a:t>Check robustness of delay cell</a:t>
          </a:r>
          <a:endParaRPr lang="en-US" dirty="0"/>
        </a:p>
      </dgm:t>
    </dgm:pt>
    <dgm:pt modelId="{2BFD75EA-F39B-49CB-803B-0AE5E91ACAAD}" type="parTrans" cxnId="{E161A58C-9DC2-44C2-9117-9BB9A71E7572}">
      <dgm:prSet/>
      <dgm:spPr/>
      <dgm:t>
        <a:bodyPr/>
        <a:lstStyle/>
        <a:p>
          <a:endParaRPr lang="en-US"/>
        </a:p>
      </dgm:t>
    </dgm:pt>
    <dgm:pt modelId="{26CC4F00-096F-4DD4-B2AA-F726A71C2AC3}" type="sibTrans" cxnId="{E161A58C-9DC2-44C2-9117-9BB9A71E7572}">
      <dgm:prSet/>
      <dgm:spPr/>
      <dgm:t>
        <a:bodyPr/>
        <a:lstStyle/>
        <a:p>
          <a:endParaRPr lang="en-US"/>
        </a:p>
      </dgm:t>
    </dgm:pt>
    <dgm:pt modelId="{B1ABD250-72CB-4C2F-87C7-00B5822630C7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GB" dirty="0"/>
            <a:t>Clock tree</a:t>
          </a:r>
          <a:endParaRPr lang="en-US" dirty="0"/>
        </a:p>
      </dgm:t>
    </dgm:pt>
    <dgm:pt modelId="{BB964741-8655-45C0-AAAD-B9B3D8875249}" type="sibTrans" cxnId="{646C7B4E-559D-4A6F-9368-009B968F3DD7}">
      <dgm:prSet/>
      <dgm:spPr/>
      <dgm:t>
        <a:bodyPr/>
        <a:lstStyle/>
        <a:p>
          <a:endParaRPr lang="en-US"/>
        </a:p>
      </dgm:t>
    </dgm:pt>
    <dgm:pt modelId="{420BA65B-14F9-48B0-8A1A-3CBC44AC9126}" type="parTrans" cxnId="{646C7B4E-559D-4A6F-9368-009B968F3DD7}">
      <dgm:prSet/>
      <dgm:spPr/>
      <dgm:t>
        <a:bodyPr/>
        <a:lstStyle/>
        <a:p>
          <a:endParaRPr lang="en-US"/>
        </a:p>
      </dgm:t>
    </dgm:pt>
    <dgm:pt modelId="{0D8ABCB8-BBA8-40F1-AFD2-C516C85A47D6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GB" dirty="0"/>
            <a:t>Limited speed by delay cell</a:t>
          </a:r>
          <a:endParaRPr lang="en-US" dirty="0"/>
        </a:p>
      </dgm:t>
    </dgm:pt>
    <dgm:pt modelId="{4998F9BB-B7DD-4D0B-AA0D-F690EBF9FC57}" type="sibTrans" cxnId="{CFAD994C-13A3-4C9F-92EF-9064C61FE238}">
      <dgm:prSet/>
      <dgm:spPr/>
      <dgm:t>
        <a:bodyPr/>
        <a:lstStyle/>
        <a:p>
          <a:endParaRPr lang="en-US"/>
        </a:p>
      </dgm:t>
    </dgm:pt>
    <dgm:pt modelId="{17B7E072-9B74-4A5F-B8F7-B4F55E2DAD22}" type="parTrans" cxnId="{CFAD994C-13A3-4C9F-92EF-9064C61FE238}">
      <dgm:prSet/>
      <dgm:spPr/>
      <dgm:t>
        <a:bodyPr/>
        <a:lstStyle/>
        <a:p>
          <a:endParaRPr lang="en-US"/>
        </a:p>
      </dgm:t>
    </dgm:pt>
    <dgm:pt modelId="{9E517971-BB40-4B90-B172-A247E5FAC22A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GB" dirty="0"/>
            <a:t>Creation of a layout</a:t>
          </a:r>
          <a:endParaRPr lang="en-US" dirty="0"/>
        </a:p>
      </dgm:t>
    </dgm:pt>
    <dgm:pt modelId="{1784B10C-73E4-4AD6-B357-554BA105C0E9}" type="parTrans" cxnId="{90FF2287-9072-4BDD-B18F-0713307CF8EF}">
      <dgm:prSet/>
      <dgm:spPr/>
      <dgm:t>
        <a:bodyPr/>
        <a:lstStyle/>
        <a:p>
          <a:endParaRPr lang="en-GB"/>
        </a:p>
      </dgm:t>
    </dgm:pt>
    <dgm:pt modelId="{2EFBF563-9C25-44B6-9D96-F58AE2F20A68}" type="sibTrans" cxnId="{90FF2287-9072-4BDD-B18F-0713307CF8EF}">
      <dgm:prSet/>
      <dgm:spPr/>
      <dgm:t>
        <a:bodyPr/>
        <a:lstStyle/>
        <a:p>
          <a:endParaRPr lang="en-GB"/>
        </a:p>
      </dgm:t>
    </dgm:pt>
    <dgm:pt modelId="{F9FB48C9-F265-45AF-81B7-6965CFBE656D}" type="pres">
      <dgm:prSet presAssocID="{9F4BFA2A-012F-4E5A-B5CC-FB85E7F9CC9B}" presName="linear" presStyleCnt="0">
        <dgm:presLayoutVars>
          <dgm:dir/>
          <dgm:animLvl val="lvl"/>
          <dgm:resizeHandles val="exact"/>
        </dgm:presLayoutVars>
      </dgm:prSet>
      <dgm:spPr/>
    </dgm:pt>
    <dgm:pt modelId="{4917551B-86AE-4FBA-9A41-11E67DD2BAA7}" type="pres">
      <dgm:prSet presAssocID="{63FDD7B5-07EE-4350-AB67-8E1B590EA4C7}" presName="parentLin" presStyleCnt="0"/>
      <dgm:spPr/>
    </dgm:pt>
    <dgm:pt modelId="{DDFBA706-D12D-4A7C-A56C-F0B70E8EA8D6}" type="pres">
      <dgm:prSet presAssocID="{63FDD7B5-07EE-4350-AB67-8E1B590EA4C7}" presName="parentLeftMargin" presStyleLbl="node1" presStyleIdx="0" presStyleCnt="2"/>
      <dgm:spPr/>
    </dgm:pt>
    <dgm:pt modelId="{FE8F6A63-BEA4-4689-A2CC-68BCBC421133}" type="pres">
      <dgm:prSet presAssocID="{63FDD7B5-07EE-4350-AB67-8E1B590EA4C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8294A5-8B54-41BF-AB4A-A5844F3BA117}" type="pres">
      <dgm:prSet presAssocID="{63FDD7B5-07EE-4350-AB67-8E1B590EA4C7}" presName="negativeSpace" presStyleCnt="0"/>
      <dgm:spPr/>
    </dgm:pt>
    <dgm:pt modelId="{BB82F019-73CD-47C2-B2A5-128AFE30533A}" type="pres">
      <dgm:prSet presAssocID="{63FDD7B5-07EE-4350-AB67-8E1B590EA4C7}" presName="childText" presStyleLbl="conFgAcc1" presStyleIdx="0" presStyleCnt="2">
        <dgm:presLayoutVars>
          <dgm:bulletEnabled val="1"/>
        </dgm:presLayoutVars>
      </dgm:prSet>
      <dgm:spPr/>
    </dgm:pt>
    <dgm:pt modelId="{03735652-00D7-424C-B03C-72D632C9A19D}" type="pres">
      <dgm:prSet presAssocID="{18EE692C-B5CF-4B61-921C-B703AE274836}" presName="spaceBetweenRectangles" presStyleCnt="0"/>
      <dgm:spPr/>
    </dgm:pt>
    <dgm:pt modelId="{7347CB03-42FB-45CC-A89B-DE5EF5B36ABB}" type="pres">
      <dgm:prSet presAssocID="{F569A377-8B3E-4584-81F2-AB62DACF5E3B}" presName="parentLin" presStyleCnt="0"/>
      <dgm:spPr/>
    </dgm:pt>
    <dgm:pt modelId="{80E60841-0EAE-4A47-A84F-4E1C66119156}" type="pres">
      <dgm:prSet presAssocID="{F569A377-8B3E-4584-81F2-AB62DACF5E3B}" presName="parentLeftMargin" presStyleLbl="node1" presStyleIdx="0" presStyleCnt="2"/>
      <dgm:spPr/>
    </dgm:pt>
    <dgm:pt modelId="{9F0D3796-C5ED-4501-AB01-2E351B2CEF47}" type="pres">
      <dgm:prSet presAssocID="{F569A377-8B3E-4584-81F2-AB62DACF5E3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6F9FE3C-7662-4A2A-9F9B-8DA1BDAE83E5}" type="pres">
      <dgm:prSet presAssocID="{F569A377-8B3E-4584-81F2-AB62DACF5E3B}" presName="negativeSpace" presStyleCnt="0"/>
      <dgm:spPr/>
    </dgm:pt>
    <dgm:pt modelId="{3187A99F-B59B-4B55-8C05-6945779E90ED}" type="pres">
      <dgm:prSet presAssocID="{F569A377-8B3E-4584-81F2-AB62DACF5E3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86F1201-075B-4063-A534-4210B1F9898A}" type="presOf" srcId="{644D19B6-2DDE-427C-AE7E-CAD188D06A87}" destId="{3187A99F-B59B-4B55-8C05-6945779E90ED}" srcOrd="0" destOrd="0" presId="urn:microsoft.com/office/officeart/2005/8/layout/list1"/>
    <dgm:cxn modelId="{8F25E806-4D5B-4F0E-AF51-D11D1AA6DB2D}" type="presOf" srcId="{EBB4AA14-F049-4E74-9051-A3BFCA9D9A51}" destId="{3187A99F-B59B-4B55-8C05-6945779E90ED}" srcOrd="0" destOrd="1" presId="urn:microsoft.com/office/officeart/2005/8/layout/list1"/>
    <dgm:cxn modelId="{E2F8611B-2E76-489D-8DA3-C155E6836FF6}" type="presOf" srcId="{9E517971-BB40-4B90-B172-A247E5FAC22A}" destId="{3187A99F-B59B-4B55-8C05-6945779E90ED}" srcOrd="0" destOrd="2" presId="urn:microsoft.com/office/officeart/2005/8/layout/list1"/>
    <dgm:cxn modelId="{EC8FC43A-BD42-4C52-B9EB-1AFFC0B8D5F1}" type="presOf" srcId="{9F4BFA2A-012F-4E5A-B5CC-FB85E7F9CC9B}" destId="{F9FB48C9-F265-45AF-81B7-6965CFBE656D}" srcOrd="0" destOrd="0" presId="urn:microsoft.com/office/officeart/2005/8/layout/list1"/>
    <dgm:cxn modelId="{ED373F46-215E-4248-A781-0EA3CF685FBF}" type="presOf" srcId="{F569A377-8B3E-4584-81F2-AB62DACF5E3B}" destId="{9F0D3796-C5ED-4501-AB01-2E351B2CEF47}" srcOrd="1" destOrd="0" presId="urn:microsoft.com/office/officeart/2005/8/layout/list1"/>
    <dgm:cxn modelId="{C13AE969-5CC1-4F05-85BE-9917152EBEBD}" type="presOf" srcId="{63FDD7B5-07EE-4350-AB67-8E1B590EA4C7}" destId="{FE8F6A63-BEA4-4689-A2CC-68BCBC421133}" srcOrd="1" destOrd="0" presId="urn:microsoft.com/office/officeart/2005/8/layout/list1"/>
    <dgm:cxn modelId="{CFAD994C-13A3-4C9F-92EF-9064C61FE238}" srcId="{63FDD7B5-07EE-4350-AB67-8E1B590EA4C7}" destId="{0D8ABCB8-BBA8-40F1-AFD2-C516C85A47D6}" srcOrd="2" destOrd="0" parTransId="{17B7E072-9B74-4A5F-B8F7-B4F55E2DAD22}" sibTransId="{4998F9BB-B7DD-4D0B-AA0D-F690EBF9FC57}"/>
    <dgm:cxn modelId="{646C7B4E-559D-4A6F-9368-009B968F3DD7}" srcId="{63FDD7B5-07EE-4350-AB67-8E1B590EA4C7}" destId="{B1ABD250-72CB-4C2F-87C7-00B5822630C7}" srcOrd="1" destOrd="0" parTransId="{420BA65B-14F9-48B0-8A1A-3CBC44AC9126}" sibTransId="{BB964741-8655-45C0-AAAD-B9B3D8875249}"/>
    <dgm:cxn modelId="{DE8E8650-0778-4694-AEEC-0BF18DB12E33}" srcId="{9F4BFA2A-012F-4E5A-B5CC-FB85E7F9CC9B}" destId="{63FDD7B5-07EE-4350-AB67-8E1B590EA4C7}" srcOrd="0" destOrd="0" parTransId="{4A5275E0-5391-44E8-9449-B52CE2668973}" sibTransId="{18EE692C-B5CF-4B61-921C-B703AE274836}"/>
    <dgm:cxn modelId="{678D8C72-494A-4F7A-A75B-332886380858}" type="presOf" srcId="{63FDD7B5-07EE-4350-AB67-8E1B590EA4C7}" destId="{DDFBA706-D12D-4A7C-A56C-F0B70E8EA8D6}" srcOrd="0" destOrd="0" presId="urn:microsoft.com/office/officeart/2005/8/layout/list1"/>
    <dgm:cxn modelId="{90FF2287-9072-4BDD-B18F-0713307CF8EF}" srcId="{F569A377-8B3E-4584-81F2-AB62DACF5E3B}" destId="{9E517971-BB40-4B90-B172-A247E5FAC22A}" srcOrd="2" destOrd="0" parTransId="{1784B10C-73E4-4AD6-B357-554BA105C0E9}" sibTransId="{2EFBF563-9C25-44B6-9D96-F58AE2F20A68}"/>
    <dgm:cxn modelId="{E161A58C-9DC2-44C2-9117-9BB9A71E7572}" srcId="{F569A377-8B3E-4584-81F2-AB62DACF5E3B}" destId="{EBB4AA14-F049-4E74-9051-A3BFCA9D9A51}" srcOrd="1" destOrd="0" parTransId="{2BFD75EA-F39B-49CB-803B-0AE5E91ACAAD}" sibTransId="{26CC4F00-096F-4DD4-B2AA-F726A71C2AC3}"/>
    <dgm:cxn modelId="{024A6B91-D227-40B8-8A34-9F8068525700}" type="presOf" srcId="{0D8ABCB8-BBA8-40F1-AFD2-C516C85A47D6}" destId="{BB82F019-73CD-47C2-B2A5-128AFE30533A}" srcOrd="0" destOrd="2" presId="urn:microsoft.com/office/officeart/2005/8/layout/list1"/>
    <dgm:cxn modelId="{9A446C98-C678-4E7A-A1E6-C8D535FEA312}" srcId="{9F4BFA2A-012F-4E5A-B5CC-FB85E7F9CC9B}" destId="{F569A377-8B3E-4584-81F2-AB62DACF5E3B}" srcOrd="1" destOrd="0" parTransId="{6679E098-A9DC-41B9-ABE1-AFE3A47A8358}" sibTransId="{4F90AF9C-B03C-4157-802A-4253A27D2170}"/>
    <dgm:cxn modelId="{656C98C0-3D79-48D3-B895-AC9FF6ADD41D}" srcId="{F569A377-8B3E-4584-81F2-AB62DACF5E3B}" destId="{644D19B6-2DDE-427C-AE7E-CAD188D06A87}" srcOrd="0" destOrd="0" parTransId="{2398200E-22DF-480B-9EE6-EAE4B2712363}" sibTransId="{4818D7C2-451C-4953-AF77-7BC5574B9CC5}"/>
    <dgm:cxn modelId="{3428A6CA-2853-4EDF-8B23-3EC19D53F8C2}" type="presOf" srcId="{F569A377-8B3E-4584-81F2-AB62DACF5E3B}" destId="{80E60841-0EAE-4A47-A84F-4E1C66119156}" srcOrd="0" destOrd="0" presId="urn:microsoft.com/office/officeart/2005/8/layout/list1"/>
    <dgm:cxn modelId="{865095D5-ED4F-485F-90C6-F3355C324E95}" srcId="{63FDD7B5-07EE-4350-AB67-8E1B590EA4C7}" destId="{D25A58EC-5FFD-47EF-8E23-F662D44997C6}" srcOrd="0" destOrd="0" parTransId="{F49D6A69-4E59-4B15-91DE-71120BB065C2}" sibTransId="{D7DC7D57-186F-41C4-B37C-AFC2CA8306EB}"/>
    <dgm:cxn modelId="{F413CEEB-45CD-4044-9048-3E472CDCEBC9}" type="presOf" srcId="{B1ABD250-72CB-4C2F-87C7-00B5822630C7}" destId="{BB82F019-73CD-47C2-B2A5-128AFE30533A}" srcOrd="0" destOrd="1" presId="urn:microsoft.com/office/officeart/2005/8/layout/list1"/>
    <dgm:cxn modelId="{2146E0FE-ECAF-4DC7-B268-76C81E156149}" type="presOf" srcId="{D25A58EC-5FFD-47EF-8E23-F662D44997C6}" destId="{BB82F019-73CD-47C2-B2A5-128AFE30533A}" srcOrd="0" destOrd="0" presId="urn:microsoft.com/office/officeart/2005/8/layout/list1"/>
    <dgm:cxn modelId="{C6A9F674-57AE-4462-8C0A-694C2FF62D9F}" type="presParOf" srcId="{F9FB48C9-F265-45AF-81B7-6965CFBE656D}" destId="{4917551B-86AE-4FBA-9A41-11E67DD2BAA7}" srcOrd="0" destOrd="0" presId="urn:microsoft.com/office/officeart/2005/8/layout/list1"/>
    <dgm:cxn modelId="{04CC5BC9-AF4A-4D04-924F-459766EEEAED}" type="presParOf" srcId="{4917551B-86AE-4FBA-9A41-11E67DD2BAA7}" destId="{DDFBA706-D12D-4A7C-A56C-F0B70E8EA8D6}" srcOrd="0" destOrd="0" presId="urn:microsoft.com/office/officeart/2005/8/layout/list1"/>
    <dgm:cxn modelId="{125D9495-64B3-43D8-AE99-A978387A360A}" type="presParOf" srcId="{4917551B-86AE-4FBA-9A41-11E67DD2BAA7}" destId="{FE8F6A63-BEA4-4689-A2CC-68BCBC421133}" srcOrd="1" destOrd="0" presId="urn:microsoft.com/office/officeart/2005/8/layout/list1"/>
    <dgm:cxn modelId="{A014EFEB-F19D-4835-B71E-7ECBD8348B3C}" type="presParOf" srcId="{F9FB48C9-F265-45AF-81B7-6965CFBE656D}" destId="{588294A5-8B54-41BF-AB4A-A5844F3BA117}" srcOrd="1" destOrd="0" presId="urn:microsoft.com/office/officeart/2005/8/layout/list1"/>
    <dgm:cxn modelId="{D498A5DC-AB73-4E89-8C01-5A365FCEEEE3}" type="presParOf" srcId="{F9FB48C9-F265-45AF-81B7-6965CFBE656D}" destId="{BB82F019-73CD-47C2-B2A5-128AFE30533A}" srcOrd="2" destOrd="0" presId="urn:microsoft.com/office/officeart/2005/8/layout/list1"/>
    <dgm:cxn modelId="{28641540-3E2E-4548-A0BE-B02106C0F752}" type="presParOf" srcId="{F9FB48C9-F265-45AF-81B7-6965CFBE656D}" destId="{03735652-00D7-424C-B03C-72D632C9A19D}" srcOrd="3" destOrd="0" presId="urn:microsoft.com/office/officeart/2005/8/layout/list1"/>
    <dgm:cxn modelId="{532EDFCF-7FA8-4212-94EF-8E30465159D7}" type="presParOf" srcId="{F9FB48C9-F265-45AF-81B7-6965CFBE656D}" destId="{7347CB03-42FB-45CC-A89B-DE5EF5B36ABB}" srcOrd="4" destOrd="0" presId="urn:microsoft.com/office/officeart/2005/8/layout/list1"/>
    <dgm:cxn modelId="{9AEFB625-82AA-4175-BC40-E4EFF4160077}" type="presParOf" srcId="{7347CB03-42FB-45CC-A89B-DE5EF5B36ABB}" destId="{80E60841-0EAE-4A47-A84F-4E1C66119156}" srcOrd="0" destOrd="0" presId="urn:microsoft.com/office/officeart/2005/8/layout/list1"/>
    <dgm:cxn modelId="{2E13085B-E46F-4C5D-9319-920A9F3CBAB6}" type="presParOf" srcId="{7347CB03-42FB-45CC-A89B-DE5EF5B36ABB}" destId="{9F0D3796-C5ED-4501-AB01-2E351B2CEF47}" srcOrd="1" destOrd="0" presId="urn:microsoft.com/office/officeart/2005/8/layout/list1"/>
    <dgm:cxn modelId="{AB6F7AA0-9AC9-42BB-AF1E-784E1C97627E}" type="presParOf" srcId="{F9FB48C9-F265-45AF-81B7-6965CFBE656D}" destId="{86F9FE3C-7662-4A2A-9F9B-8DA1BDAE83E5}" srcOrd="5" destOrd="0" presId="urn:microsoft.com/office/officeart/2005/8/layout/list1"/>
    <dgm:cxn modelId="{B41A9569-E5AA-42BD-A9AA-1322BCF3FCA2}" type="presParOf" srcId="{F9FB48C9-F265-45AF-81B7-6965CFBE656D}" destId="{3187A99F-B59B-4B55-8C05-6945779E90E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5C4C6-9398-4EA0-BBD5-93879DA9D53D}">
      <dsp:nvSpPr>
        <dsp:cNvPr id="0" name=""/>
        <dsp:cNvSpPr/>
      </dsp:nvSpPr>
      <dsp:spPr>
        <a:xfrm rot="5400000">
          <a:off x="6189615" y="-3548135"/>
          <a:ext cx="987927" cy="8387396"/>
        </a:xfrm>
        <a:prstGeom prst="round2SameRect">
          <a:avLst/>
        </a:prstGeom>
        <a:solidFill>
          <a:srgbClr val="FABEBE">
            <a:alpha val="89804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Flexible electronics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Building logic gates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Dynamic logic</a:t>
          </a:r>
        </a:p>
      </dsp:txBody>
      <dsp:txXfrm rot="-5400000">
        <a:off x="2489881" y="199826"/>
        <a:ext cx="8339169" cy="891473"/>
      </dsp:txXfrm>
    </dsp:sp>
    <dsp:sp modelId="{E274F88A-4C7E-4AA8-ACFD-E080422E61A1}">
      <dsp:nvSpPr>
        <dsp:cNvPr id="0" name=""/>
        <dsp:cNvSpPr/>
      </dsp:nvSpPr>
      <dsp:spPr>
        <a:xfrm>
          <a:off x="2826" y="2038"/>
          <a:ext cx="2487054" cy="1287047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Introduction</a:t>
          </a:r>
          <a:endParaRPr lang="en-US" sz="2400" kern="1200" dirty="0"/>
        </a:p>
      </dsp:txBody>
      <dsp:txXfrm>
        <a:off x="65654" y="64866"/>
        <a:ext cx="2361398" cy="1161391"/>
      </dsp:txXfrm>
    </dsp:sp>
    <dsp:sp modelId="{A7DC84D4-DCF5-4B7A-A104-8A4DB57615E3}">
      <dsp:nvSpPr>
        <dsp:cNvPr id="0" name=""/>
        <dsp:cNvSpPr/>
      </dsp:nvSpPr>
      <dsp:spPr>
        <a:xfrm rot="5400000">
          <a:off x="6189615" y="-2173017"/>
          <a:ext cx="987927" cy="8387396"/>
        </a:xfrm>
        <a:prstGeom prst="round2SameRect">
          <a:avLst/>
        </a:prstGeom>
        <a:solidFill>
          <a:srgbClr val="FABEBE">
            <a:alpha val="89804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Building dynamic logic cell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Delay cell</a:t>
          </a:r>
          <a:endParaRPr lang="en-US" sz="2000" kern="1200" dirty="0"/>
        </a:p>
      </dsp:txBody>
      <dsp:txXfrm rot="-5400000">
        <a:off x="2489881" y="1574944"/>
        <a:ext cx="8339169" cy="891473"/>
      </dsp:txXfrm>
    </dsp:sp>
    <dsp:sp modelId="{88E638DD-4C01-443D-95BA-16481C994DAA}">
      <dsp:nvSpPr>
        <dsp:cNvPr id="0" name=""/>
        <dsp:cNvSpPr/>
      </dsp:nvSpPr>
      <dsp:spPr>
        <a:xfrm>
          <a:off x="2826" y="1377156"/>
          <a:ext cx="2487054" cy="1287047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Methodology</a:t>
          </a:r>
          <a:endParaRPr lang="en-US" sz="2900" kern="1200" dirty="0"/>
        </a:p>
      </dsp:txBody>
      <dsp:txXfrm>
        <a:off x="65654" y="1439984"/>
        <a:ext cx="2361398" cy="1161391"/>
      </dsp:txXfrm>
    </dsp:sp>
    <dsp:sp modelId="{D165D70A-7C17-4D58-B872-A8E64F5F95DF}">
      <dsp:nvSpPr>
        <dsp:cNvPr id="0" name=""/>
        <dsp:cNvSpPr/>
      </dsp:nvSpPr>
      <dsp:spPr>
        <a:xfrm rot="5400000">
          <a:off x="6189615" y="-797900"/>
          <a:ext cx="987927" cy="8387396"/>
        </a:xfrm>
        <a:prstGeom prst="round2SameRect">
          <a:avLst/>
        </a:prstGeom>
        <a:solidFill>
          <a:srgbClr val="FABEBE">
            <a:alpha val="89804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Characteristics of delay cell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Validation circuit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Conclusion</a:t>
          </a:r>
        </a:p>
      </dsp:txBody>
      <dsp:txXfrm rot="-5400000">
        <a:off x="2489881" y="2950061"/>
        <a:ext cx="8339169" cy="891473"/>
      </dsp:txXfrm>
    </dsp:sp>
    <dsp:sp modelId="{C480EDD4-163D-4944-9987-86679268EB6B}">
      <dsp:nvSpPr>
        <dsp:cNvPr id="0" name=""/>
        <dsp:cNvSpPr/>
      </dsp:nvSpPr>
      <dsp:spPr>
        <a:xfrm>
          <a:off x="2826" y="2752274"/>
          <a:ext cx="2487054" cy="1287047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Results</a:t>
          </a:r>
          <a:endParaRPr lang="en-US" sz="2900" kern="1200" dirty="0"/>
        </a:p>
      </dsp:txBody>
      <dsp:txXfrm>
        <a:off x="65654" y="2815102"/>
        <a:ext cx="2361398" cy="1161391"/>
      </dsp:txXfrm>
    </dsp:sp>
    <dsp:sp modelId="{31AB80EE-9B71-43B6-93E1-002AD2BE5809}">
      <dsp:nvSpPr>
        <dsp:cNvPr id="0" name=""/>
        <dsp:cNvSpPr/>
      </dsp:nvSpPr>
      <dsp:spPr>
        <a:xfrm rot="5400000">
          <a:off x="6189615" y="577217"/>
          <a:ext cx="987927" cy="8387396"/>
        </a:xfrm>
        <a:prstGeom prst="round2SameRect">
          <a:avLst/>
        </a:prstGeom>
        <a:solidFill>
          <a:srgbClr val="FABEBE">
            <a:alpha val="89804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Drawbacks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Further work</a:t>
          </a:r>
          <a:endParaRPr lang="en-US" sz="2000" kern="1200" dirty="0"/>
        </a:p>
      </dsp:txBody>
      <dsp:txXfrm rot="-5400000">
        <a:off x="2489881" y="4325179"/>
        <a:ext cx="8339169" cy="891473"/>
      </dsp:txXfrm>
    </dsp:sp>
    <dsp:sp modelId="{9F68C641-0A2B-484F-931D-B8131F148549}">
      <dsp:nvSpPr>
        <dsp:cNvPr id="0" name=""/>
        <dsp:cNvSpPr/>
      </dsp:nvSpPr>
      <dsp:spPr>
        <a:xfrm>
          <a:off x="2826" y="4127392"/>
          <a:ext cx="2487054" cy="1287047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Discussion</a:t>
          </a:r>
          <a:endParaRPr lang="en-US" sz="2900" kern="1200" dirty="0"/>
        </a:p>
      </dsp:txBody>
      <dsp:txXfrm>
        <a:off x="65654" y="4190220"/>
        <a:ext cx="2361398" cy="11613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A4E22-B880-4A9C-9E69-A8AD8F25A5FF}">
      <dsp:nvSpPr>
        <dsp:cNvPr id="0" name=""/>
        <dsp:cNvSpPr/>
      </dsp:nvSpPr>
      <dsp:spPr>
        <a:xfrm rot="5400000">
          <a:off x="6030063" y="-3627180"/>
          <a:ext cx="1179768" cy="8704367"/>
        </a:xfrm>
        <a:prstGeom prst="round2SameRect">
          <a:avLst/>
        </a:prstGeom>
        <a:solidFill>
          <a:srgbClr val="FABEBE">
            <a:alpha val="9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noProof="0" dirty="0"/>
            <a:t>4-bit adder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noProof="0" dirty="0"/>
            <a:t>Flip-flops at I/O</a:t>
          </a:r>
        </a:p>
      </dsp:txBody>
      <dsp:txXfrm rot="-5400000">
        <a:off x="2267764" y="192711"/>
        <a:ext cx="8646775" cy="1064584"/>
      </dsp:txXfrm>
    </dsp:sp>
    <dsp:sp modelId="{6A34FBF3-DF52-4273-9447-5401FCEA14D8}">
      <dsp:nvSpPr>
        <dsp:cNvPr id="0" name=""/>
        <dsp:cNvSpPr/>
      </dsp:nvSpPr>
      <dsp:spPr>
        <a:xfrm>
          <a:off x="668" y="0"/>
          <a:ext cx="2267095" cy="1474711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noProof="0" dirty="0"/>
            <a:t>Circuit</a:t>
          </a:r>
          <a:endParaRPr lang="en-GB" sz="1800" b="1" kern="1200" noProof="0" dirty="0"/>
        </a:p>
      </dsp:txBody>
      <dsp:txXfrm>
        <a:off x="72657" y="71989"/>
        <a:ext cx="2123117" cy="13307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32418-02A7-4023-AB86-CF40943A7F09}">
      <dsp:nvSpPr>
        <dsp:cNvPr id="0" name=""/>
        <dsp:cNvSpPr/>
      </dsp:nvSpPr>
      <dsp:spPr>
        <a:xfrm rot="5400000">
          <a:off x="6035986" y="-3606235"/>
          <a:ext cx="1178617" cy="8687181"/>
        </a:xfrm>
        <a:prstGeom prst="round2SameRect">
          <a:avLst/>
        </a:prstGeom>
        <a:solidFill>
          <a:srgbClr val="FABEBE">
            <a:alpha val="9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1" kern="1200" noProof="0" dirty="0"/>
            <a:t>Power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noProof="0" dirty="0"/>
            <a:t>Area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noProof="0" dirty="0"/>
            <a:t>Speed</a:t>
          </a:r>
        </a:p>
      </dsp:txBody>
      <dsp:txXfrm rot="-5400000">
        <a:off x="2281705" y="205581"/>
        <a:ext cx="8629646" cy="1063547"/>
      </dsp:txXfrm>
    </dsp:sp>
    <dsp:sp modelId="{AA120FDF-F8D4-4E0B-99AB-788DF22E4DAF}">
      <dsp:nvSpPr>
        <dsp:cNvPr id="0" name=""/>
        <dsp:cNvSpPr/>
      </dsp:nvSpPr>
      <dsp:spPr>
        <a:xfrm>
          <a:off x="3913" y="718"/>
          <a:ext cx="2277790" cy="1473272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noProof="0" dirty="0"/>
            <a:t>Metrics</a:t>
          </a:r>
        </a:p>
      </dsp:txBody>
      <dsp:txXfrm>
        <a:off x="75832" y="72637"/>
        <a:ext cx="2133952" cy="13294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F767C0-58E6-4170-B0C8-03E7C5CB5C63}">
      <dsp:nvSpPr>
        <dsp:cNvPr id="0" name=""/>
        <dsp:cNvSpPr/>
      </dsp:nvSpPr>
      <dsp:spPr>
        <a:xfrm rot="5400000">
          <a:off x="6026340" y="-3619124"/>
          <a:ext cx="1178617" cy="8712959"/>
        </a:xfrm>
        <a:prstGeom prst="round2SameRect">
          <a:avLst/>
        </a:prstGeom>
        <a:solidFill>
          <a:srgbClr val="FABEBE">
            <a:alpha val="9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noProof="0" dirty="0"/>
            <a:t>2RLL (fast &amp; slow)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noProof="0" dirty="0"/>
            <a:t> Dynamic (single-ended &amp; differential)</a:t>
          </a:r>
        </a:p>
      </dsp:txBody>
      <dsp:txXfrm rot="-5400000">
        <a:off x="2259170" y="205581"/>
        <a:ext cx="8655424" cy="1063547"/>
      </dsp:txXfrm>
    </dsp:sp>
    <dsp:sp modelId="{D1B63689-7BB1-44B9-9C8D-B5674593B69F}">
      <dsp:nvSpPr>
        <dsp:cNvPr id="0" name=""/>
        <dsp:cNvSpPr/>
      </dsp:nvSpPr>
      <dsp:spPr>
        <a:xfrm>
          <a:off x="671" y="718"/>
          <a:ext cx="2258497" cy="1473272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noProof="0" dirty="0"/>
            <a:t>Logic styles</a:t>
          </a:r>
        </a:p>
      </dsp:txBody>
      <dsp:txXfrm>
        <a:off x="72590" y="72637"/>
        <a:ext cx="2114659" cy="13294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5C4C6-9398-4EA0-BBD5-93879DA9D53D}">
      <dsp:nvSpPr>
        <dsp:cNvPr id="0" name=""/>
        <dsp:cNvSpPr/>
      </dsp:nvSpPr>
      <dsp:spPr>
        <a:xfrm rot="5400000">
          <a:off x="6289159" y="-3360943"/>
          <a:ext cx="885780" cy="8448222"/>
        </a:xfrm>
        <a:prstGeom prst="round2SameRect">
          <a:avLst/>
        </a:prstGeom>
        <a:solidFill>
          <a:srgbClr val="FABEBE">
            <a:alpha val="89804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Improved power efficiency for logic in IGZO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Similar speed and area to static logic</a:t>
          </a:r>
        </a:p>
      </dsp:txBody>
      <dsp:txXfrm rot="-5400000">
        <a:off x="2507938" y="463518"/>
        <a:ext cx="8404982" cy="799300"/>
      </dsp:txXfrm>
    </dsp:sp>
    <dsp:sp modelId="{E274F88A-4C7E-4AA8-ACFD-E080422E61A1}">
      <dsp:nvSpPr>
        <dsp:cNvPr id="0" name=""/>
        <dsp:cNvSpPr/>
      </dsp:nvSpPr>
      <dsp:spPr>
        <a:xfrm>
          <a:off x="2847" y="286177"/>
          <a:ext cx="2505091" cy="1153980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Objectives</a:t>
          </a:r>
          <a:endParaRPr lang="en-US" sz="2400" kern="1200" dirty="0"/>
        </a:p>
      </dsp:txBody>
      <dsp:txXfrm>
        <a:off x="59180" y="342510"/>
        <a:ext cx="2392425" cy="10413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2F019-73CD-47C2-B2A5-128AFE30533A}">
      <dsp:nvSpPr>
        <dsp:cNvPr id="0" name=""/>
        <dsp:cNvSpPr/>
      </dsp:nvSpPr>
      <dsp:spPr>
        <a:xfrm>
          <a:off x="0" y="458443"/>
          <a:ext cx="11031016" cy="204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129" tIns="562356" rIns="85612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kern="1200" dirty="0"/>
            <a:t>Difficult design flow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kern="1200" dirty="0"/>
            <a:t>Clock tree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kern="1200" dirty="0"/>
            <a:t>Limited speed by delay cell</a:t>
          </a:r>
          <a:endParaRPr lang="en-US" sz="2700" kern="1200" dirty="0"/>
        </a:p>
      </dsp:txBody>
      <dsp:txXfrm>
        <a:off x="0" y="458443"/>
        <a:ext cx="11031016" cy="2041200"/>
      </dsp:txXfrm>
    </dsp:sp>
    <dsp:sp modelId="{FE8F6A63-BEA4-4689-A2CC-68BCBC421133}">
      <dsp:nvSpPr>
        <dsp:cNvPr id="0" name=""/>
        <dsp:cNvSpPr/>
      </dsp:nvSpPr>
      <dsp:spPr>
        <a:xfrm>
          <a:off x="551550" y="59923"/>
          <a:ext cx="7721711" cy="79704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862" tIns="0" rIns="29186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Drawbacks</a:t>
          </a:r>
          <a:endParaRPr lang="en-US" sz="2400" kern="1200" dirty="0"/>
        </a:p>
      </dsp:txBody>
      <dsp:txXfrm>
        <a:off x="590458" y="98831"/>
        <a:ext cx="7643895" cy="719224"/>
      </dsp:txXfrm>
    </dsp:sp>
    <dsp:sp modelId="{3187A99F-B59B-4B55-8C05-6945779E90ED}">
      <dsp:nvSpPr>
        <dsp:cNvPr id="0" name=""/>
        <dsp:cNvSpPr/>
      </dsp:nvSpPr>
      <dsp:spPr>
        <a:xfrm>
          <a:off x="0" y="3043964"/>
          <a:ext cx="11031016" cy="204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129" tIns="562356" rIns="85612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kern="1200" dirty="0"/>
            <a:t>Design of a better delay cell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kern="1200" dirty="0"/>
            <a:t>Check robustness of delay cell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kern="1200" dirty="0"/>
            <a:t>Creation of a layout</a:t>
          </a:r>
          <a:endParaRPr lang="en-US" sz="2700" kern="1200" dirty="0"/>
        </a:p>
      </dsp:txBody>
      <dsp:txXfrm>
        <a:off x="0" y="3043964"/>
        <a:ext cx="11031016" cy="2041200"/>
      </dsp:txXfrm>
    </dsp:sp>
    <dsp:sp modelId="{9F0D3796-C5ED-4501-AB01-2E351B2CEF47}">
      <dsp:nvSpPr>
        <dsp:cNvPr id="0" name=""/>
        <dsp:cNvSpPr/>
      </dsp:nvSpPr>
      <dsp:spPr>
        <a:xfrm>
          <a:off x="551550" y="2645443"/>
          <a:ext cx="7721711" cy="79704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862" tIns="0" rIns="29186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Future work</a:t>
          </a:r>
          <a:endParaRPr lang="en-US" sz="2400" kern="1200" dirty="0"/>
        </a:p>
      </dsp:txBody>
      <dsp:txXfrm>
        <a:off x="590458" y="2684351"/>
        <a:ext cx="7643895" cy="719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9FFAD29-0CED-86B6-FE2A-D39D185BC3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5AFC98-5FA7-CA46-32FB-7B930DD5AB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176DD-2DF3-4DAF-8DD6-47704FAB8B30}" type="datetimeFigureOut">
              <a:rPr lang="en-GB" smtClean="0"/>
              <a:t>19/06/2025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62E5E-A280-A22D-61E2-E357C61C27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595D5-7F23-EE65-6B02-F60DCF0F96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2FEF1-B949-48E5-8AB2-780B2DDB35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1429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fld id="{21DFDB4D-B014-47D8-9459-83B31BD9F760}" type="datetimeFigureOut">
              <a:rPr lang="nl-NL"/>
              <a:pPr>
                <a:defRPr/>
              </a:pPr>
              <a:t>19-6-2025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noProof="0"/>
              <a:t>Klik om de tekststijl van het model te bewerken</a:t>
            </a:r>
          </a:p>
          <a:p>
            <a:pPr lvl="1"/>
            <a:r>
              <a:rPr lang="nl-BE" noProof="0"/>
              <a:t>Tweede niveau</a:t>
            </a:r>
          </a:p>
          <a:p>
            <a:pPr lvl="2"/>
            <a:r>
              <a:rPr lang="nl-BE" noProof="0"/>
              <a:t>Derde niveau</a:t>
            </a:r>
          </a:p>
          <a:p>
            <a:pPr lvl="3"/>
            <a:r>
              <a:rPr lang="nl-BE" noProof="0"/>
              <a:t>Vierde niveau</a:t>
            </a:r>
          </a:p>
          <a:p>
            <a:pPr lvl="4"/>
            <a:r>
              <a:rPr lang="nl-BE" noProof="0"/>
              <a:t>Vijfde niveau</a:t>
            </a:r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E766661-4A69-4D38-9B93-78F7EA23D71A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7298556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1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739121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8637E-3C08-08C9-C353-0B65860F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9FDA47-F65A-EC7C-71DB-8249AFDD9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E83E7-0B24-0169-D682-D8D1056FF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Differentiele</a:t>
            </a:r>
            <a:r>
              <a:rPr lang="en-GB" dirty="0"/>
              <a:t> </a:t>
            </a:r>
            <a:r>
              <a:rPr lang="en-GB" dirty="0" err="1"/>
              <a:t>logica</a:t>
            </a:r>
            <a:r>
              <a:rPr lang="en-GB" dirty="0"/>
              <a:t> </a:t>
            </a:r>
            <a:r>
              <a:rPr lang="en-GB" dirty="0" err="1"/>
              <a:t>uitleggen</a:t>
            </a:r>
            <a:r>
              <a:rPr lang="en-GB" dirty="0"/>
              <a:t>: </a:t>
            </a:r>
            <a:r>
              <a:rPr lang="en-GB" dirty="0" err="1"/>
              <a:t>aanhalen</a:t>
            </a:r>
            <a:r>
              <a:rPr lang="en-GB" dirty="0"/>
              <a:t> van de 2x </a:t>
            </a:r>
            <a:r>
              <a:rPr lang="en-GB" dirty="0" err="1"/>
              <a:t>precharge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1 </a:t>
            </a:r>
            <a:r>
              <a:rPr lang="en-GB" dirty="0" err="1"/>
              <a:t>en</a:t>
            </a:r>
            <a:r>
              <a:rPr lang="en-GB" dirty="0"/>
              <a:t> pulldown van 1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8F1B3-A7ED-A4AA-6926-FB9735CE00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12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226461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Delay cell: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Afgestamd</a:t>
            </a:r>
            <a:r>
              <a:rPr lang="en-GB" dirty="0"/>
              <a:t> van pseudo-</a:t>
            </a:r>
            <a:r>
              <a:rPr lang="en-GB" dirty="0" err="1"/>
              <a:t>cmos</a:t>
            </a:r>
            <a:r>
              <a:rPr lang="en-GB" dirty="0"/>
              <a:t> bootstrap inverter (evo)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13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661245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Voorbeeld</a:t>
            </a:r>
            <a:r>
              <a:rPr lang="en-GB" dirty="0"/>
              <a:t> single-ended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14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339218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Schema 16-stage chain + </a:t>
            </a:r>
            <a:r>
              <a:rPr lang="en-GB" dirty="0" err="1"/>
              <a:t>grafiek</a:t>
            </a:r>
            <a:br>
              <a:rPr lang="en-GB" dirty="0"/>
            </a:br>
            <a:br>
              <a:rPr lang="en-GB" dirty="0"/>
            </a:br>
            <a:r>
              <a:rPr lang="en-GB" dirty="0"/>
              <a:t>(</a:t>
            </a:r>
            <a:r>
              <a:rPr lang="en-GB" dirty="0" err="1"/>
              <a:t>potentieel</a:t>
            </a:r>
            <a:r>
              <a:rPr lang="en-GB" dirty="0"/>
              <a:t>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grafieken</a:t>
            </a:r>
            <a:r>
              <a:rPr lang="en-GB" dirty="0"/>
              <a:t> </a:t>
            </a:r>
            <a:r>
              <a:rPr lang="en-GB" dirty="0" err="1"/>
              <a:t>ook</a:t>
            </a:r>
            <a:r>
              <a:rPr lang="en-GB" dirty="0"/>
              <a:t>, </a:t>
            </a:r>
            <a:r>
              <a:rPr lang="en-GB" dirty="0" err="1"/>
              <a:t>hangt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van </a:t>
            </a:r>
            <a:r>
              <a:rPr lang="en-GB" dirty="0" err="1"/>
              <a:t>tijd</a:t>
            </a:r>
            <a:r>
              <a:rPr lang="en-GB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17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792079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Manier van </a:t>
            </a:r>
            <a:r>
              <a:rPr lang="en-GB" dirty="0" err="1"/>
              <a:t>validatie</a:t>
            </a:r>
            <a:r>
              <a:rPr lang="en-GB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dirty="0"/>
              <a:t>Circuit: Pipelined 4-bit adder</a:t>
            </a:r>
          </a:p>
          <a:p>
            <a:pPr marL="171450" indent="-171450">
              <a:buFontTx/>
              <a:buChar char="-"/>
            </a:pPr>
            <a:r>
              <a:rPr lang="en-GB" dirty="0"/>
              <a:t>Baseline: 2RLL</a:t>
            </a:r>
          </a:p>
          <a:p>
            <a:pPr marL="171450" indent="-171450">
              <a:buFontTx/>
              <a:buChar char="-"/>
            </a:pPr>
            <a:r>
              <a:rPr lang="en-GB" dirty="0"/>
              <a:t>Proposed: dynamic</a:t>
            </a:r>
          </a:p>
          <a:p>
            <a:pPr marL="171450" indent="-171450">
              <a:buFontTx/>
              <a:buChar char="-"/>
            </a:pPr>
            <a:r>
              <a:rPr lang="en-GB" dirty="0"/>
              <a:t>Main: power</a:t>
            </a:r>
          </a:p>
          <a:p>
            <a:pPr marL="171450" indent="-171450">
              <a:buFontTx/>
              <a:buChar char="-"/>
            </a:pPr>
            <a:r>
              <a:rPr lang="en-GB" dirty="0"/>
              <a:t>Side: speed</a:t>
            </a:r>
          </a:p>
          <a:p>
            <a:pPr marL="171450" indent="-171450">
              <a:buFontTx/>
              <a:buChar char="-"/>
            </a:pPr>
            <a:r>
              <a:rPr lang="en-GB" dirty="0"/>
              <a:t>Side area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18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456886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Grafiek</a:t>
            </a:r>
            <a:r>
              <a:rPr lang="en-GB" dirty="0"/>
              <a:t> power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19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247270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Tabbellen</a:t>
            </a:r>
            <a:r>
              <a:rPr lang="en-GB" dirty="0"/>
              <a:t> area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20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36054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conclusie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21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766461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31255-02C0-14C4-11B0-BC4469D5B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3C938-93D1-DB67-2A95-48DCF1651F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E62475-9B5A-E799-567D-4A9926ECA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conclusie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49097-F2EA-018B-09A0-C558FFF8B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23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286598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Referenties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24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518360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Inhoudstafel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2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7826933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Grafiek</a:t>
            </a:r>
            <a:r>
              <a:rPr lang="en-GB" dirty="0"/>
              <a:t> power vs voltage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27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334295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Extra: </a:t>
            </a:r>
            <a:r>
              <a:rPr lang="en-GB" dirty="0" err="1"/>
              <a:t>voorbeeld</a:t>
            </a:r>
            <a:r>
              <a:rPr lang="en-GB" dirty="0"/>
              <a:t> single-ended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28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044856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Extra: </a:t>
            </a:r>
            <a:r>
              <a:rPr lang="en-GB" dirty="0" err="1"/>
              <a:t>voorbeeld</a:t>
            </a:r>
            <a:r>
              <a:rPr lang="en-GB" dirty="0"/>
              <a:t> differential logic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29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018933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Extra: </a:t>
            </a:r>
            <a:r>
              <a:rPr lang="en-GB" dirty="0" err="1"/>
              <a:t>Opmaak</a:t>
            </a:r>
            <a:r>
              <a:rPr lang="en-GB" dirty="0"/>
              <a:t> flipflops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30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915975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Extra: </a:t>
            </a:r>
            <a:r>
              <a:rPr lang="en-GB" dirty="0" err="1"/>
              <a:t>grafieken</a:t>
            </a:r>
            <a:r>
              <a:rPr lang="en-GB" dirty="0"/>
              <a:t> die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in de ppt </a:t>
            </a:r>
            <a:r>
              <a:rPr lang="en-GB" dirty="0" err="1"/>
              <a:t>kon</a:t>
            </a:r>
            <a:r>
              <a:rPr lang="en-GB" dirty="0"/>
              <a:t> </a:t>
            </a:r>
            <a:r>
              <a:rPr lang="en-GB" dirty="0" err="1"/>
              <a:t>aanhalen</a:t>
            </a:r>
            <a:r>
              <a:rPr lang="en-GB" dirty="0"/>
              <a:t> maar </a:t>
            </a:r>
            <a:r>
              <a:rPr lang="en-GB" dirty="0" err="1"/>
              <a:t>wel</a:t>
            </a:r>
            <a:r>
              <a:rPr lang="en-GB" dirty="0"/>
              <a:t> in de thesis </a:t>
            </a:r>
            <a:r>
              <a:rPr lang="en-GB"/>
              <a:t>staan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31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064460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Kort </a:t>
            </a:r>
            <a:r>
              <a:rPr lang="en-GB" dirty="0" err="1"/>
              <a:t>uitleggen</a:t>
            </a:r>
            <a:r>
              <a:rPr lang="en-GB" dirty="0"/>
              <a:t> wat </a:t>
            </a:r>
            <a:r>
              <a:rPr lang="en-GB" dirty="0" err="1"/>
              <a:t>igzo</a:t>
            </a:r>
            <a:r>
              <a:rPr lang="en-GB" dirty="0"/>
              <a:t> is </a:t>
            </a:r>
          </a:p>
          <a:p>
            <a:pPr marL="171450" indent="-171450">
              <a:buFontTx/>
              <a:buChar char="-"/>
            </a:pPr>
            <a:r>
              <a:rPr lang="en-GB" dirty="0"/>
              <a:t>Flex (</a:t>
            </a:r>
            <a:r>
              <a:rPr lang="en-GB" dirty="0" err="1"/>
              <a:t>foto</a:t>
            </a:r>
            <a:r>
              <a:rPr lang="en-GB" dirty="0"/>
              <a:t>)</a:t>
            </a:r>
          </a:p>
          <a:p>
            <a:pPr marL="171450" indent="-171450">
              <a:buFontTx/>
              <a:buChar char="-"/>
            </a:pPr>
            <a:r>
              <a:rPr lang="en-GB" dirty="0"/>
              <a:t>Pros</a:t>
            </a:r>
          </a:p>
          <a:p>
            <a:pPr marL="171450" indent="-171450">
              <a:buFontTx/>
              <a:buChar char="-"/>
            </a:pPr>
            <a:r>
              <a:rPr lang="en-GB" dirty="0"/>
              <a:t>Cons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Toepassingen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…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4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363582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Complementary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5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15340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Uitleggen</a:t>
            </a:r>
            <a:r>
              <a:rPr lang="en-GB" dirty="0"/>
              <a:t> </a:t>
            </a:r>
            <a:r>
              <a:rPr lang="en-GB" dirty="0" err="1"/>
              <a:t>hoedat</a:t>
            </a:r>
            <a:r>
              <a:rPr lang="en-GB" dirty="0"/>
              <a:t> </a:t>
            </a:r>
            <a:r>
              <a:rPr lang="en-GB" dirty="0" err="1"/>
              <a:t>dynamische</a:t>
            </a:r>
            <a:r>
              <a:rPr lang="en-GB" dirty="0"/>
              <a:t> </a:t>
            </a:r>
            <a:r>
              <a:rPr lang="en-GB" dirty="0" err="1"/>
              <a:t>logica</a:t>
            </a:r>
            <a:r>
              <a:rPr lang="en-GB" dirty="0"/>
              <a:t> </a:t>
            </a:r>
            <a:r>
              <a:rPr lang="en-GB" dirty="0" err="1"/>
              <a:t>werkt</a:t>
            </a:r>
            <a:r>
              <a:rPr lang="en-GB" dirty="0"/>
              <a:t> in </a:t>
            </a:r>
            <a:r>
              <a:rPr lang="en-GB" dirty="0" err="1"/>
              <a:t>cmos</a:t>
            </a:r>
            <a:r>
              <a:rPr lang="en-GB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Precharge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Evaluate</a:t>
            </a:r>
          </a:p>
          <a:p>
            <a:pPr marL="171450" indent="-171450">
              <a:buFontTx/>
              <a:buChar char="-"/>
            </a:pPr>
            <a:r>
              <a:rPr lang="en-GB" dirty="0"/>
              <a:t>No direct path for short circuit 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r>
              <a:rPr lang="en-GB" noProof="0" dirty="0"/>
              <a:t>Pull-down network</a:t>
            </a:r>
          </a:p>
          <a:p>
            <a:pPr lvl="1"/>
            <a:r>
              <a:rPr lang="en-GB" noProof="0" dirty="0" err="1"/>
              <a:t>Prechrage</a:t>
            </a:r>
            <a:r>
              <a:rPr lang="en-GB" noProof="0" dirty="0"/>
              <a:t> to </a:t>
            </a:r>
            <a:r>
              <a:rPr lang="en-GB" b="1" noProof="0" dirty="0"/>
              <a:t>VDD</a:t>
            </a:r>
          </a:p>
          <a:p>
            <a:pPr lvl="1"/>
            <a:r>
              <a:rPr lang="en-GB" noProof="0" dirty="0"/>
              <a:t>Evaluate </a:t>
            </a:r>
            <a:r>
              <a:rPr lang="en-GB" b="1" noProof="0" dirty="0"/>
              <a:t>discharges</a:t>
            </a:r>
            <a:r>
              <a:rPr lang="en-GB" noProof="0" dirty="0"/>
              <a:t> output because of logic inputs</a:t>
            </a:r>
          </a:p>
          <a:p>
            <a:pPr lvl="1"/>
            <a:endParaRPr lang="en-GB" noProof="0" dirty="0"/>
          </a:p>
          <a:p>
            <a:r>
              <a:rPr lang="en-GB" noProof="0" dirty="0"/>
              <a:t>Pull-up network</a:t>
            </a:r>
          </a:p>
          <a:p>
            <a:pPr lvl="1"/>
            <a:r>
              <a:rPr lang="en-GB" noProof="0" dirty="0" err="1"/>
              <a:t>Precharge</a:t>
            </a:r>
            <a:r>
              <a:rPr lang="en-GB" noProof="0" dirty="0"/>
              <a:t> to </a:t>
            </a:r>
            <a:r>
              <a:rPr lang="en-GB" b="1" noProof="0" dirty="0"/>
              <a:t>GND</a:t>
            </a:r>
          </a:p>
          <a:p>
            <a:pPr lvl="1"/>
            <a:r>
              <a:rPr lang="en-GB" noProof="0" dirty="0"/>
              <a:t>Evaluate </a:t>
            </a:r>
            <a:r>
              <a:rPr lang="en-GB" b="1" noProof="0" dirty="0"/>
              <a:t>charges</a:t>
            </a:r>
            <a:r>
              <a:rPr lang="en-GB" noProof="0" dirty="0"/>
              <a:t> output because of logic inputs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488858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Differentiele</a:t>
            </a:r>
            <a:r>
              <a:rPr lang="en-GB" dirty="0"/>
              <a:t> </a:t>
            </a:r>
            <a:r>
              <a:rPr lang="en-GB" dirty="0" err="1"/>
              <a:t>logica</a:t>
            </a:r>
            <a:r>
              <a:rPr lang="en-GB" dirty="0"/>
              <a:t> </a:t>
            </a:r>
            <a:r>
              <a:rPr lang="en-GB" dirty="0" err="1"/>
              <a:t>uitleggen</a:t>
            </a:r>
            <a:r>
              <a:rPr lang="en-GB" dirty="0"/>
              <a:t>: </a:t>
            </a:r>
            <a:r>
              <a:rPr lang="en-GB" dirty="0" err="1"/>
              <a:t>aanhalen</a:t>
            </a:r>
            <a:r>
              <a:rPr lang="en-GB" dirty="0"/>
              <a:t> van de 2x </a:t>
            </a:r>
            <a:r>
              <a:rPr lang="en-GB" dirty="0" err="1"/>
              <a:t>precharge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1 </a:t>
            </a:r>
            <a:r>
              <a:rPr lang="en-GB" dirty="0" err="1"/>
              <a:t>en</a:t>
            </a:r>
            <a:r>
              <a:rPr lang="en-GB" dirty="0"/>
              <a:t> pulldown van 1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618584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50BB5-76C3-4512-37B9-A51FB5522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3FE326-5134-EA66-0CBC-25FEC14F36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16BA92-19D4-D50B-6116-25D199CDA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Differentiele</a:t>
            </a:r>
            <a:r>
              <a:rPr lang="en-GB" dirty="0"/>
              <a:t> </a:t>
            </a:r>
            <a:r>
              <a:rPr lang="en-GB" dirty="0" err="1"/>
              <a:t>logica</a:t>
            </a:r>
            <a:r>
              <a:rPr lang="en-GB" dirty="0"/>
              <a:t> </a:t>
            </a:r>
            <a:r>
              <a:rPr lang="en-GB" dirty="0" err="1"/>
              <a:t>uitleggen</a:t>
            </a:r>
            <a:r>
              <a:rPr lang="en-GB" dirty="0"/>
              <a:t>: </a:t>
            </a:r>
            <a:r>
              <a:rPr lang="en-GB" dirty="0" err="1"/>
              <a:t>aanhalen</a:t>
            </a:r>
            <a:r>
              <a:rPr lang="en-GB" dirty="0"/>
              <a:t> van de 2x </a:t>
            </a:r>
            <a:r>
              <a:rPr lang="en-GB" dirty="0" err="1"/>
              <a:t>precharge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1 </a:t>
            </a:r>
            <a:r>
              <a:rPr lang="en-GB" dirty="0" err="1"/>
              <a:t>en</a:t>
            </a:r>
            <a:r>
              <a:rPr lang="en-GB" dirty="0"/>
              <a:t> pulldown van 1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8060D-6714-DAA7-29B4-09BA1F4AA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9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923799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1E0A0-E93F-108D-1E01-933BD392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594DDC-3D97-9BD6-1514-6840024CAD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6AFFC-4505-1677-DC39-D9955580F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Differentiele</a:t>
            </a:r>
            <a:r>
              <a:rPr lang="en-GB" dirty="0"/>
              <a:t> </a:t>
            </a:r>
            <a:r>
              <a:rPr lang="en-GB" dirty="0" err="1"/>
              <a:t>logica</a:t>
            </a:r>
            <a:r>
              <a:rPr lang="en-GB" dirty="0"/>
              <a:t> </a:t>
            </a:r>
            <a:r>
              <a:rPr lang="en-GB" dirty="0" err="1"/>
              <a:t>uitleggen</a:t>
            </a:r>
            <a:r>
              <a:rPr lang="en-GB" dirty="0"/>
              <a:t>: </a:t>
            </a:r>
            <a:r>
              <a:rPr lang="en-GB" dirty="0" err="1"/>
              <a:t>aanhalen</a:t>
            </a:r>
            <a:r>
              <a:rPr lang="en-GB" dirty="0"/>
              <a:t> van de 2x </a:t>
            </a:r>
            <a:r>
              <a:rPr lang="en-GB" dirty="0" err="1"/>
              <a:t>precharge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1 </a:t>
            </a:r>
            <a:r>
              <a:rPr lang="en-GB" dirty="0" err="1"/>
              <a:t>en</a:t>
            </a:r>
            <a:r>
              <a:rPr lang="en-GB" dirty="0"/>
              <a:t> pulldown van 1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7F787-34B0-B301-6EA6-44F844DD6F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10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409537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740D9-8046-7286-FBE9-151EA241A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DF751-2A8D-5E24-53A7-9278DC077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D9E50C-E34F-9390-23B8-78106ACB2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Differentiele</a:t>
            </a:r>
            <a:r>
              <a:rPr lang="en-GB" dirty="0"/>
              <a:t> </a:t>
            </a:r>
            <a:r>
              <a:rPr lang="en-GB" dirty="0" err="1"/>
              <a:t>logica</a:t>
            </a:r>
            <a:r>
              <a:rPr lang="en-GB" dirty="0"/>
              <a:t> </a:t>
            </a:r>
            <a:r>
              <a:rPr lang="en-GB" dirty="0" err="1"/>
              <a:t>uitleggen</a:t>
            </a:r>
            <a:r>
              <a:rPr lang="en-GB" dirty="0"/>
              <a:t>: </a:t>
            </a:r>
            <a:r>
              <a:rPr lang="en-GB" dirty="0" err="1"/>
              <a:t>aanhalen</a:t>
            </a:r>
            <a:r>
              <a:rPr lang="en-GB" dirty="0"/>
              <a:t> van de 2x </a:t>
            </a:r>
            <a:r>
              <a:rPr lang="en-GB" dirty="0" err="1"/>
              <a:t>precharge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1 </a:t>
            </a:r>
            <a:r>
              <a:rPr lang="en-GB" dirty="0" err="1"/>
              <a:t>en</a:t>
            </a:r>
            <a:r>
              <a:rPr lang="en-GB" dirty="0"/>
              <a:t> pulldown van 1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696BB-643F-0821-FEAA-19A7694EB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6661-4A69-4D38-9B93-78F7EA23D71A}" type="slidenum">
              <a:rPr lang="nl-NL" altLang="en-US" smtClean="0"/>
              <a:pPr/>
              <a:t>11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377055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404" y="2996952"/>
            <a:ext cx="9313035" cy="630982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164073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9404" y="3644978"/>
            <a:ext cx="9313035" cy="43204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18233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pic>
        <p:nvPicPr>
          <p:cNvPr id="10" name="Graphic 2">
            <a:extLst>
              <a:ext uri="{FF2B5EF4-FFF2-40B4-BE49-F238E27FC236}">
                <a16:creationId xmlns:a16="http://schemas.microsoft.com/office/drawing/2014/main" id="{C01AC20A-7C7E-ED61-9852-0FCC598A54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1400" y="6234250"/>
            <a:ext cx="5960588" cy="48467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F15FA1B-5D91-802D-FB4A-A7CEA22D2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2" r="2658"/>
          <a:stretch/>
        </p:blipFill>
        <p:spPr>
          <a:xfrm>
            <a:off x="0" y="2208"/>
            <a:ext cx="12192000" cy="1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55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08723"/>
            <a:ext cx="10972800" cy="5217443"/>
          </a:xfrm>
        </p:spPr>
        <p:txBody>
          <a:bodyPr/>
          <a:lstStyle>
            <a:lvl1pPr>
              <a:buFont typeface="Wingdings" pitchFamily="2" charset="2"/>
              <a:buChar char="§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Font typeface="Wingdings" pitchFamily="2" charset="2"/>
              <a:buChar char="§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Font typeface="Wingdings" pitchFamily="2" charset="2"/>
              <a:buChar char="§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Font typeface="Wingdings" pitchFamily="2" charset="2"/>
              <a:buChar char="§"/>
              <a:defRPr sz="14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Font typeface="Wingdings" pitchFamily="2" charset="2"/>
              <a:buChar char="§"/>
              <a:defRPr sz="14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76790B-E006-A1B0-128A-984429F24F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35" y="198981"/>
            <a:ext cx="11987005" cy="549844"/>
          </a:xfrm>
        </p:spPr>
        <p:txBody>
          <a:bodyPr/>
          <a:lstStyle>
            <a:lvl1pPr algn="l">
              <a:defRPr sz="2000" b="1" i="0">
                <a:solidFill>
                  <a:srgbClr val="164073"/>
                </a:solidFill>
                <a:latin typeface="Verdana"/>
                <a:cs typeface="Verdana"/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5F11D8A-5DDD-FFE9-38BC-FA488668A6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2" r="2658"/>
          <a:stretch/>
        </p:blipFill>
        <p:spPr>
          <a:xfrm>
            <a:off x="0" y="2208"/>
            <a:ext cx="12192000" cy="107326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9A6A5346-A70B-C8A7-4792-D686CB09213E}"/>
              </a:ext>
            </a:extLst>
          </p:cNvPr>
          <p:cNvSpPr/>
          <p:nvPr userDrawn="1"/>
        </p:nvSpPr>
        <p:spPr>
          <a:xfrm>
            <a:off x="0" y="6337462"/>
            <a:ext cx="12192000" cy="52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3FC06034-88A7-4D8F-BE68-0E3AE92FFE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719" y="6458132"/>
            <a:ext cx="1186582" cy="279196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BF2A2C93-4A0B-8C5F-672E-328454BF19E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047" y="6442341"/>
            <a:ext cx="874706" cy="31077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AB5C223-50E0-C173-F6E8-8A156774A2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229198"/>
            <a:ext cx="12192000" cy="10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46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80731"/>
            <a:ext cx="5384800" cy="5145435"/>
          </a:xfrm>
        </p:spPr>
        <p:txBody>
          <a:bodyPr/>
          <a:lstStyle>
            <a:lvl1pPr>
              <a:buFont typeface="Wingdings" pitchFamily="2" charset="2"/>
              <a:buChar char="§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Font typeface="Wingdings" pitchFamily="2" charset="2"/>
              <a:buChar char="§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Font typeface="Wingdings" pitchFamily="2" charset="2"/>
              <a:buChar char="§"/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Font typeface="Wingdings" pitchFamily="2" charset="2"/>
              <a:buChar char="§"/>
              <a:defRPr sz="14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Font typeface="Wingdings" pitchFamily="2" charset="2"/>
              <a:buChar char="§"/>
              <a:defRPr sz="12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3D9618-496A-4407-1F31-A1182AA878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35" y="198981"/>
            <a:ext cx="11987005" cy="549844"/>
          </a:xfrm>
        </p:spPr>
        <p:txBody>
          <a:bodyPr/>
          <a:lstStyle>
            <a:lvl1pPr algn="l">
              <a:defRPr sz="2000" b="1" i="0">
                <a:solidFill>
                  <a:srgbClr val="164073"/>
                </a:solidFill>
                <a:latin typeface="Verdana"/>
                <a:cs typeface="Verdana"/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F45A507-317C-28AB-7275-821754336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2" r="2658"/>
          <a:stretch/>
        </p:blipFill>
        <p:spPr>
          <a:xfrm>
            <a:off x="0" y="2208"/>
            <a:ext cx="12192000" cy="107326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0DB77B80-8125-4DA5-EDFD-25EBC9467E6C}"/>
              </a:ext>
            </a:extLst>
          </p:cNvPr>
          <p:cNvSpPr/>
          <p:nvPr userDrawn="1"/>
        </p:nvSpPr>
        <p:spPr>
          <a:xfrm>
            <a:off x="0" y="6337462"/>
            <a:ext cx="12192000" cy="52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7E66B77-F3F5-DA27-C1AC-491AA0127F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7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653DCD-F039-A657-88B6-2A34B4CBA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0338" y="6381750"/>
            <a:ext cx="2895600" cy="365125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F18486B-D84F-5511-FFF7-653481854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51500" y="6383338"/>
            <a:ext cx="752475" cy="365125"/>
          </a:xfrm>
        </p:spPr>
        <p:txBody>
          <a:bodyPr/>
          <a:lstStyle>
            <a:lvl1pPr>
              <a:defRPr/>
            </a:lvl1pPr>
          </a:lstStyle>
          <a:p>
            <a:fld id="{FB26DB05-C0A7-4CEE-B91C-601C9140E922}" type="slidenum">
              <a:rPr lang="nl-BE" altLang="en-US"/>
              <a:pPr/>
              <a:t>‹#›</a:t>
            </a:fld>
            <a:endParaRPr lang="nl-BE" altLang="en-US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1E92D40-96BD-2D9A-9EDE-9D13E34EAE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719" y="6458132"/>
            <a:ext cx="1186582" cy="279196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9C270E03-831C-7AF7-9702-60AD8B8FE8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047" y="6442341"/>
            <a:ext cx="874706" cy="31077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3E89D66-F50A-AC2C-C79A-CCF16A5525F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229198"/>
            <a:ext cx="12192000" cy="108265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5B0C200-DA2E-E53C-51E5-51EB082784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35148" y="980731"/>
            <a:ext cx="5384800" cy="5145435"/>
          </a:xfrm>
        </p:spPr>
        <p:txBody>
          <a:bodyPr/>
          <a:lstStyle>
            <a:lvl1pPr>
              <a:buFont typeface="Wingdings" pitchFamily="2" charset="2"/>
              <a:buChar char="§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Font typeface="Wingdings" pitchFamily="2" charset="2"/>
              <a:buChar char="§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Font typeface="Wingdings" pitchFamily="2" charset="2"/>
              <a:buChar char="§"/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Font typeface="Wingdings" pitchFamily="2" charset="2"/>
              <a:buChar char="§"/>
              <a:defRPr sz="14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Font typeface="Wingdings" pitchFamily="2" charset="2"/>
              <a:buChar char="§"/>
              <a:defRPr sz="12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91147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4417" y="115891"/>
            <a:ext cx="10972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nl-BE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08050"/>
            <a:ext cx="10972800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dirty="0"/>
              <a:t>Tekststijl van het model bewerken</a:t>
            </a:r>
          </a:p>
          <a:p>
            <a:pPr lvl="1"/>
            <a:r>
              <a:rPr lang="nl-NL" altLang="en-US" dirty="0"/>
              <a:t>Tweede niveau</a:t>
            </a:r>
          </a:p>
          <a:p>
            <a:pPr lvl="2"/>
            <a:r>
              <a:rPr lang="nl-NL" altLang="en-US" dirty="0"/>
              <a:t>Derde niveau</a:t>
            </a:r>
          </a:p>
          <a:p>
            <a:pPr lvl="3"/>
            <a:r>
              <a:rPr lang="nl-NL" altLang="en-US" dirty="0"/>
              <a:t>Vierde niveau</a:t>
            </a:r>
          </a:p>
          <a:p>
            <a:pPr lvl="4"/>
            <a:r>
              <a:rPr lang="nl-NL" altLang="en-US" dirty="0"/>
              <a:t>Vijfde niveau</a:t>
            </a:r>
            <a:endParaRPr lang="nl-BE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2C8C6316-E44E-4DB2-87E9-228972E3BC6C}" type="slidenum">
              <a:rPr lang="nl-BE" altLang="en-US"/>
              <a:pPr/>
              <a:t>‹#›</a:t>
            </a:fld>
            <a:endParaRPr lang="nl-B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ＭＳ Ｐゴシック" pitchFamily="-105" charset="-128"/>
          <a:cs typeface="ＭＳ Ｐゴシック" pitchFamily="-105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4_FF17CC1E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18/10/relationships/comments" Target="../comments/modernComment_10E_DBEDB7A7.xm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25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31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4EF4092F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9404" y="2996952"/>
            <a:ext cx="11137236" cy="1008112"/>
          </a:xfrm>
        </p:spPr>
        <p:txBody>
          <a:bodyPr>
            <a:noAutofit/>
          </a:bodyPr>
          <a:lstStyle/>
          <a:p>
            <a:pPr algn="ctr"/>
            <a:r>
              <a:rPr lang="en-GB" noProof="0" dirty="0"/>
              <a:t>Low-power Dynamic Logic Circuits for Flexible Electronics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719404" y="4293096"/>
            <a:ext cx="11137236" cy="1296144"/>
          </a:xfrm>
        </p:spPr>
        <p:txBody>
          <a:bodyPr>
            <a:normAutofit fontScale="25000" lnSpcReduction="20000"/>
          </a:bodyPr>
          <a:lstStyle/>
          <a:p>
            <a:r>
              <a:rPr lang="en-GB" sz="4200" noProof="0" dirty="0"/>
              <a:t>Jury </a:t>
            </a:r>
            <a:r>
              <a:rPr lang="en-GB" sz="4200" noProof="0" dirty="0" err="1"/>
              <a:t>Defense</a:t>
            </a:r>
            <a:r>
              <a:rPr lang="en-GB" sz="4200" noProof="0" dirty="0"/>
              <a:t> June 2025</a:t>
            </a:r>
          </a:p>
          <a:p>
            <a:endParaRPr lang="en-GB" sz="2200" noProof="0" dirty="0"/>
          </a:p>
          <a:p>
            <a:pPr algn="r"/>
            <a:r>
              <a:rPr lang="en-GB" sz="3300" noProof="0" dirty="0"/>
              <a:t>		</a:t>
            </a:r>
          </a:p>
          <a:p>
            <a:pPr algn="r"/>
            <a:r>
              <a:rPr lang="en-GB" sz="3800" noProof="0" dirty="0"/>
              <a:t>By: Tsampanis Edmond</a:t>
            </a:r>
          </a:p>
          <a:p>
            <a:endParaRPr lang="en-GB" sz="3800" noProof="0" dirty="0"/>
          </a:p>
          <a:p>
            <a:pPr algn="r"/>
            <a:r>
              <a:rPr lang="en-GB" sz="3800" noProof="0" dirty="0" err="1"/>
              <a:t>Supervisers</a:t>
            </a:r>
            <a:r>
              <a:rPr lang="en-GB" sz="3800" noProof="0" dirty="0"/>
              <a:t>: Prof. dr. </a:t>
            </a:r>
            <a:r>
              <a:rPr lang="en-GB" sz="3800" noProof="0" dirty="0" err="1"/>
              <a:t>ing</a:t>
            </a:r>
            <a:r>
              <a:rPr lang="en-GB" sz="3800" noProof="0" dirty="0"/>
              <a:t>. </a:t>
            </a:r>
            <a:r>
              <a:rPr lang="en-GB" sz="3800" noProof="0" dirty="0" err="1"/>
              <a:t>Myny</a:t>
            </a:r>
            <a:r>
              <a:rPr lang="en-GB" sz="3800" noProof="0" dirty="0"/>
              <a:t> Kris, </a:t>
            </a:r>
            <a:r>
              <a:rPr lang="en-GB" sz="3800" noProof="0" dirty="0" err="1"/>
              <a:t>ir.</a:t>
            </a:r>
            <a:r>
              <a:rPr lang="en-GB" sz="3800" noProof="0" dirty="0"/>
              <a:t> Dandekar Mohit, </a:t>
            </a:r>
            <a:r>
              <a:rPr lang="en-GB" sz="3800" noProof="0" dirty="0" err="1"/>
              <a:t>ing</a:t>
            </a:r>
            <a:r>
              <a:rPr lang="en-GB" sz="3800" noProof="0" dirty="0"/>
              <a:t>. </a:t>
            </a:r>
            <a:r>
              <a:rPr lang="en-GB" sz="3800" noProof="0" dirty="0" err="1"/>
              <a:t>Biesmans</a:t>
            </a:r>
            <a:r>
              <a:rPr lang="en-GB" sz="3800" noProof="0" dirty="0"/>
              <a:t> Jelle</a:t>
            </a:r>
          </a:p>
          <a:p>
            <a:endParaRPr lang="en-GB" sz="3800" noProof="0" dirty="0"/>
          </a:p>
          <a:p>
            <a:pPr algn="r"/>
            <a:r>
              <a:rPr lang="en-GB" sz="3800" noProof="0" dirty="0"/>
              <a:t>In collaboration with Emerging Technologies, Systems &amp; Security (ES&amp;S)</a:t>
            </a:r>
          </a:p>
          <a:p>
            <a:endParaRPr lang="en-GB" sz="2200" noProof="0" dirty="0"/>
          </a:p>
          <a:p>
            <a:endParaRPr lang="en-GB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2231571" y="152400"/>
            <a:ext cx="23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noProof="0" dirty="0"/>
          </a:p>
        </p:txBody>
      </p:sp>
      <p:sp>
        <p:nvSpPr>
          <p:cNvPr id="5" name="TextBox 4"/>
          <p:cNvSpPr txBox="1"/>
          <p:nvPr/>
        </p:nvSpPr>
        <p:spPr>
          <a:xfrm>
            <a:off x="743404" y="2647108"/>
            <a:ext cx="9313035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noProof="0" dirty="0"/>
              <a:t>Master of Electronics and ICT Engineering Technology</a:t>
            </a:r>
          </a:p>
        </p:txBody>
      </p:sp>
      <p:pic>
        <p:nvPicPr>
          <p:cNvPr id="1026" name="Picture 2" descr="Logo ES&amp;S">
            <a:extLst>
              <a:ext uri="{FF2B5EF4-FFF2-40B4-BE49-F238E27FC236}">
                <a16:creationId xmlns:a16="http://schemas.microsoft.com/office/drawing/2014/main" id="{CC818617-448C-C35E-DD89-A58AD6830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6265305"/>
            <a:ext cx="1488165" cy="4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DC993-432C-7AD5-B265-F4DB0B2EA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>
            <a:extLst>
              <a:ext uri="{FF2B5EF4-FFF2-40B4-BE49-F238E27FC236}">
                <a16:creationId xmlns:a16="http://schemas.microsoft.com/office/drawing/2014/main" id="{754EDAE7-8328-4F8F-B882-6E4E401170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35" y="198981"/>
            <a:ext cx="11987005" cy="549844"/>
          </a:xfrm>
        </p:spPr>
        <p:txBody>
          <a:bodyPr/>
          <a:lstStyle/>
          <a:p>
            <a:r>
              <a:rPr lang="en-GB" noProof="0" dirty="0"/>
              <a:t>Premature Node Discharge</a:t>
            </a:r>
          </a:p>
        </p:txBody>
      </p:sp>
      <p:sp>
        <p:nvSpPr>
          <p:cNvPr id="3" name="Free-form: Shape 2">
            <a:extLst>
              <a:ext uri="{FF2B5EF4-FFF2-40B4-BE49-F238E27FC236}">
                <a16:creationId xmlns:a16="http://schemas.microsoft.com/office/drawing/2014/main" id="{15C9FE63-6501-0F77-4898-DF74E73F6D8A}"/>
              </a:ext>
            </a:extLst>
          </p:cNvPr>
          <p:cNvSpPr/>
          <p:nvPr/>
        </p:nvSpPr>
        <p:spPr>
          <a:xfrm>
            <a:off x="2110573" y="6417332"/>
            <a:ext cx="2221889" cy="324036"/>
          </a:xfrm>
          <a:custGeom>
            <a:avLst/>
            <a:gdLst>
              <a:gd name="connsiteX0" fmla="*/ 0 w 2221889"/>
              <a:gd name="connsiteY0" fmla="*/ 0 h 216024"/>
              <a:gd name="connsiteX1" fmla="*/ 2113216 w 2221889"/>
              <a:gd name="connsiteY1" fmla="*/ 0 h 216024"/>
              <a:gd name="connsiteX2" fmla="*/ 2221889 w 2221889"/>
              <a:gd name="connsiteY2" fmla="*/ 108673 h 216024"/>
              <a:gd name="connsiteX3" fmla="*/ 2114538 w 2221889"/>
              <a:gd name="connsiteY3" fmla="*/ 216024 h 216024"/>
              <a:gd name="connsiteX4" fmla="*/ 1326 w 2221889"/>
              <a:gd name="connsiteY4" fmla="*/ 216024 h 216024"/>
              <a:gd name="connsiteX5" fmla="*/ 108675 w 2221889"/>
              <a:gd name="connsiteY5" fmla="*/ 108675 h 216024"/>
              <a:gd name="connsiteX6" fmla="*/ 0 w 2221889"/>
              <a:gd name="connsiteY6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1889" h="216024">
                <a:moveTo>
                  <a:pt x="0" y="0"/>
                </a:moveTo>
                <a:lnTo>
                  <a:pt x="2113216" y="0"/>
                </a:lnTo>
                <a:lnTo>
                  <a:pt x="2221889" y="108673"/>
                </a:lnTo>
                <a:lnTo>
                  <a:pt x="2114538" y="216024"/>
                </a:lnTo>
                <a:lnTo>
                  <a:pt x="1326" y="216024"/>
                </a:lnTo>
                <a:lnTo>
                  <a:pt x="108675" y="1086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4" name="Free-form: Shape 3">
            <a:extLst>
              <a:ext uri="{FF2B5EF4-FFF2-40B4-BE49-F238E27FC236}">
                <a16:creationId xmlns:a16="http://schemas.microsoft.com/office/drawing/2014/main" id="{9F8B5068-0605-B4A3-45FB-C83EE5925409}"/>
              </a:ext>
            </a:extLst>
          </p:cNvPr>
          <p:cNvSpPr/>
          <p:nvPr/>
        </p:nvSpPr>
        <p:spPr>
          <a:xfrm>
            <a:off x="4295800" y="6417332"/>
            <a:ext cx="2221226" cy="324036"/>
          </a:xfrm>
          <a:custGeom>
            <a:avLst/>
            <a:gdLst>
              <a:gd name="connsiteX0" fmla="*/ 0 w 2221226"/>
              <a:gd name="connsiteY0" fmla="*/ 0 h 216024"/>
              <a:gd name="connsiteX1" fmla="*/ 2113215 w 2221226"/>
              <a:gd name="connsiteY1" fmla="*/ 0 h 216024"/>
              <a:gd name="connsiteX2" fmla="*/ 2221226 w 2221226"/>
              <a:gd name="connsiteY2" fmla="*/ 108011 h 216024"/>
              <a:gd name="connsiteX3" fmla="*/ 2113212 w 2221226"/>
              <a:gd name="connsiteY3" fmla="*/ 216024 h 216024"/>
              <a:gd name="connsiteX4" fmla="*/ 1322 w 2221226"/>
              <a:gd name="connsiteY4" fmla="*/ 216024 h 216024"/>
              <a:gd name="connsiteX5" fmla="*/ 108671 w 2221226"/>
              <a:gd name="connsiteY5" fmla="*/ 108675 h 216024"/>
              <a:gd name="connsiteX6" fmla="*/ 108669 w 2221226"/>
              <a:gd name="connsiteY6" fmla="*/ 108673 h 216024"/>
              <a:gd name="connsiteX7" fmla="*/ 108671 w 2221226"/>
              <a:gd name="connsiteY7" fmla="*/ 108671 h 216024"/>
              <a:gd name="connsiteX8" fmla="*/ 0 w 2221226"/>
              <a:gd name="connsiteY8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226" h="216024">
                <a:moveTo>
                  <a:pt x="0" y="0"/>
                </a:moveTo>
                <a:lnTo>
                  <a:pt x="2113215" y="0"/>
                </a:lnTo>
                <a:lnTo>
                  <a:pt x="2221226" y="108011"/>
                </a:lnTo>
                <a:lnTo>
                  <a:pt x="2113212" y="216024"/>
                </a:lnTo>
                <a:lnTo>
                  <a:pt x="1322" y="216024"/>
                </a:lnTo>
                <a:lnTo>
                  <a:pt x="108671" y="108675"/>
                </a:lnTo>
                <a:lnTo>
                  <a:pt x="108669" y="108673"/>
                </a:lnTo>
                <a:lnTo>
                  <a:pt x="108671" y="1086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Free-form: Shape 4">
            <a:extLst>
              <a:ext uri="{FF2B5EF4-FFF2-40B4-BE49-F238E27FC236}">
                <a16:creationId xmlns:a16="http://schemas.microsoft.com/office/drawing/2014/main" id="{0FEDC23E-2C22-A034-98AF-48607218BEED}"/>
              </a:ext>
            </a:extLst>
          </p:cNvPr>
          <p:cNvSpPr/>
          <p:nvPr/>
        </p:nvSpPr>
        <p:spPr>
          <a:xfrm>
            <a:off x="6483813" y="6417332"/>
            <a:ext cx="1978090" cy="324036"/>
          </a:xfrm>
          <a:custGeom>
            <a:avLst/>
            <a:gdLst>
              <a:gd name="connsiteX0" fmla="*/ 5 w 1978090"/>
              <a:gd name="connsiteY0" fmla="*/ 0 h 216024"/>
              <a:gd name="connsiteX1" fmla="*/ 1942085 w 1978090"/>
              <a:gd name="connsiteY1" fmla="*/ 0 h 216024"/>
              <a:gd name="connsiteX2" fmla="*/ 1978090 w 1978090"/>
              <a:gd name="connsiteY2" fmla="*/ 36005 h 216024"/>
              <a:gd name="connsiteX3" fmla="*/ 1978090 w 1978090"/>
              <a:gd name="connsiteY3" fmla="*/ 180019 h 216024"/>
              <a:gd name="connsiteX4" fmla="*/ 1942085 w 1978090"/>
              <a:gd name="connsiteY4" fmla="*/ 216024 h 216024"/>
              <a:gd name="connsiteX5" fmla="*/ 0 w 1978090"/>
              <a:gd name="connsiteY5" fmla="*/ 216024 h 216024"/>
              <a:gd name="connsiteX6" fmla="*/ 107353 w 1978090"/>
              <a:gd name="connsiteY6" fmla="*/ 108671 h 216024"/>
              <a:gd name="connsiteX7" fmla="*/ 106693 w 1978090"/>
              <a:gd name="connsiteY7" fmla="*/ 108011 h 216024"/>
              <a:gd name="connsiteX8" fmla="*/ 107354 w 1978090"/>
              <a:gd name="connsiteY8" fmla="*/ 107349 h 216024"/>
              <a:gd name="connsiteX9" fmla="*/ 5 w 1978090"/>
              <a:gd name="connsiteY9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090" h="216024">
                <a:moveTo>
                  <a:pt x="5" y="0"/>
                </a:moveTo>
                <a:lnTo>
                  <a:pt x="1942085" y="0"/>
                </a:lnTo>
                <a:cubicBezTo>
                  <a:pt x="1961970" y="0"/>
                  <a:pt x="1978090" y="16120"/>
                  <a:pt x="1978090" y="36005"/>
                </a:cubicBezTo>
                <a:lnTo>
                  <a:pt x="1978090" y="180019"/>
                </a:lnTo>
                <a:cubicBezTo>
                  <a:pt x="1978090" y="199904"/>
                  <a:pt x="1961970" y="216024"/>
                  <a:pt x="1942085" y="216024"/>
                </a:cubicBezTo>
                <a:lnTo>
                  <a:pt x="0" y="216024"/>
                </a:lnTo>
                <a:lnTo>
                  <a:pt x="107353" y="108671"/>
                </a:lnTo>
                <a:lnTo>
                  <a:pt x="106693" y="108011"/>
                </a:lnTo>
                <a:lnTo>
                  <a:pt x="107354" y="107349"/>
                </a:lnTo>
                <a:lnTo>
                  <a:pt x="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B1EC599D-745A-5495-A4F0-F196F3FDD1C3}"/>
              </a:ext>
            </a:extLst>
          </p:cNvPr>
          <p:cNvSpPr/>
          <p:nvPr/>
        </p:nvSpPr>
        <p:spPr>
          <a:xfrm>
            <a:off x="107503" y="6417332"/>
            <a:ext cx="2039736" cy="324036"/>
          </a:xfrm>
          <a:custGeom>
            <a:avLst/>
            <a:gdLst>
              <a:gd name="connsiteX0" fmla="*/ 36005 w 2039736"/>
              <a:gd name="connsiteY0" fmla="*/ 0 h 216024"/>
              <a:gd name="connsiteX1" fmla="*/ 1931061 w 2039736"/>
              <a:gd name="connsiteY1" fmla="*/ 0 h 216024"/>
              <a:gd name="connsiteX2" fmla="*/ 2039736 w 2039736"/>
              <a:gd name="connsiteY2" fmla="*/ 108675 h 216024"/>
              <a:gd name="connsiteX3" fmla="*/ 1932387 w 2039736"/>
              <a:gd name="connsiteY3" fmla="*/ 216024 h 216024"/>
              <a:gd name="connsiteX4" fmla="*/ 36005 w 2039736"/>
              <a:gd name="connsiteY4" fmla="*/ 216024 h 216024"/>
              <a:gd name="connsiteX5" fmla="*/ 0 w 2039736"/>
              <a:gd name="connsiteY5" fmla="*/ 180019 h 216024"/>
              <a:gd name="connsiteX6" fmla="*/ 0 w 2039736"/>
              <a:gd name="connsiteY6" fmla="*/ 36005 h 216024"/>
              <a:gd name="connsiteX7" fmla="*/ 36005 w 2039736"/>
              <a:gd name="connsiteY7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736" h="216024">
                <a:moveTo>
                  <a:pt x="36005" y="0"/>
                </a:moveTo>
                <a:lnTo>
                  <a:pt x="1931061" y="0"/>
                </a:lnTo>
                <a:lnTo>
                  <a:pt x="2039736" y="108675"/>
                </a:lnTo>
                <a:lnTo>
                  <a:pt x="1932387" y="216024"/>
                </a:lnTo>
                <a:lnTo>
                  <a:pt x="36005" y="216024"/>
                </a:lnTo>
                <a:cubicBezTo>
                  <a:pt x="16120" y="216024"/>
                  <a:pt x="0" y="199904"/>
                  <a:pt x="0" y="180019"/>
                </a:cubicBezTo>
                <a:lnTo>
                  <a:pt x="0" y="36005"/>
                </a:lnTo>
                <a:cubicBezTo>
                  <a:pt x="0" y="16120"/>
                  <a:pt x="16120" y="0"/>
                  <a:pt x="3600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4D8792-F11A-E71F-9A92-2E07600CA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2" y="6412247"/>
            <a:ext cx="752475" cy="365125"/>
          </a:xfrm>
        </p:spPr>
        <p:txBody>
          <a:bodyPr/>
          <a:lstStyle/>
          <a:p>
            <a:fld id="{FB26DB05-C0A7-4CEE-B91C-601C9140E922}" type="slidenum">
              <a:rPr lang="en-GB" sz="1800" noProof="0" smtClean="0">
                <a:solidFill>
                  <a:schemeClr val="tx1"/>
                </a:solidFill>
              </a:rPr>
              <a:pPr/>
              <a:t>10</a:t>
            </a:fld>
            <a:endParaRPr lang="en-GB" noProof="0" dirty="0">
              <a:solidFill>
                <a:schemeClr val="tx1"/>
              </a:solidFill>
            </a:endParaRPr>
          </a:p>
        </p:txBody>
      </p:sp>
      <p:pic>
        <p:nvPicPr>
          <p:cNvPr id="24" name="Picture 23" descr="A diagram of a graph&#10;&#10;AI-generated content may be incorrect.">
            <a:extLst>
              <a:ext uri="{FF2B5EF4-FFF2-40B4-BE49-F238E27FC236}">
                <a16:creationId xmlns:a16="http://schemas.microsoft.com/office/drawing/2014/main" id="{9A673097-06AE-E104-C3C2-B67DB2E9A2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t="-163" b="5567"/>
          <a:stretch>
            <a:fillRect/>
          </a:stretch>
        </p:blipFill>
        <p:spPr>
          <a:xfrm>
            <a:off x="496078" y="745521"/>
            <a:ext cx="5311890" cy="25549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F08B69C-5807-A2E6-406B-F0EB236F02D3}"/>
              </a:ext>
            </a:extLst>
          </p:cNvPr>
          <p:cNvSpPr txBox="1"/>
          <p:nvPr/>
        </p:nvSpPr>
        <p:spPr>
          <a:xfrm>
            <a:off x="461250" y="5842292"/>
            <a:ext cx="5239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Time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271CB-A1BB-D191-AE74-CC0119F0CFB7}"/>
              </a:ext>
            </a:extLst>
          </p:cNvPr>
          <p:cNvSpPr txBox="1"/>
          <p:nvPr/>
        </p:nvSpPr>
        <p:spPr>
          <a:xfrm rot="16200000">
            <a:off x="-952046" y="4442185"/>
            <a:ext cx="2426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Voltage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1D3D89-B212-533A-1BA0-E7417EE2704E}"/>
              </a:ext>
            </a:extLst>
          </p:cNvPr>
          <p:cNvSpPr txBox="1"/>
          <p:nvPr/>
        </p:nvSpPr>
        <p:spPr>
          <a:xfrm rot="16200000">
            <a:off x="-952046" y="1758707"/>
            <a:ext cx="2426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Voltage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1149F4D-C034-733B-8E95-285B6B73EB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52" b="2019"/>
          <a:stretch>
            <a:fillRect/>
          </a:stretch>
        </p:blipFill>
        <p:spPr>
          <a:xfrm>
            <a:off x="5951984" y="1704722"/>
            <a:ext cx="5872168" cy="3448556"/>
          </a:xfrm>
          <a:prstGeom prst="rect">
            <a:avLst/>
          </a:prstGeom>
        </p:spPr>
      </p:pic>
      <p:pic>
        <p:nvPicPr>
          <p:cNvPr id="33" name="Picture 32" descr="A graph of a graph&#10;&#10;AI-generated content may be incorrect.">
            <a:extLst>
              <a:ext uri="{FF2B5EF4-FFF2-40B4-BE49-F238E27FC236}">
                <a16:creationId xmlns:a16="http://schemas.microsoft.com/office/drawing/2014/main" id="{9C4E45AC-375F-A43D-329A-B9F621D9CD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" t="-517" r="3" b="5543"/>
          <a:stretch>
            <a:fillRect/>
          </a:stretch>
        </p:blipFill>
        <p:spPr>
          <a:xfrm>
            <a:off x="461250" y="3356992"/>
            <a:ext cx="5346718" cy="257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14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2E781-398C-F2A0-5BDC-9831E3CA4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>
            <a:extLst>
              <a:ext uri="{FF2B5EF4-FFF2-40B4-BE49-F238E27FC236}">
                <a16:creationId xmlns:a16="http://schemas.microsoft.com/office/drawing/2014/main" id="{D42D1479-A673-217C-8E89-AA177BA036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35" y="198981"/>
            <a:ext cx="11987005" cy="549844"/>
          </a:xfrm>
        </p:spPr>
        <p:txBody>
          <a:bodyPr/>
          <a:lstStyle/>
          <a:p>
            <a:r>
              <a:rPr lang="en-GB" noProof="0" dirty="0"/>
              <a:t>Modifications to Conventional Logic Cell</a:t>
            </a:r>
          </a:p>
        </p:txBody>
      </p:sp>
      <p:sp>
        <p:nvSpPr>
          <p:cNvPr id="3" name="Free-form: Shape 2">
            <a:extLst>
              <a:ext uri="{FF2B5EF4-FFF2-40B4-BE49-F238E27FC236}">
                <a16:creationId xmlns:a16="http://schemas.microsoft.com/office/drawing/2014/main" id="{9F003236-74F9-C3BC-FAA2-D93D1B0ECA6B}"/>
              </a:ext>
            </a:extLst>
          </p:cNvPr>
          <p:cNvSpPr/>
          <p:nvPr/>
        </p:nvSpPr>
        <p:spPr>
          <a:xfrm>
            <a:off x="2110573" y="6417332"/>
            <a:ext cx="2221889" cy="324036"/>
          </a:xfrm>
          <a:custGeom>
            <a:avLst/>
            <a:gdLst>
              <a:gd name="connsiteX0" fmla="*/ 0 w 2221889"/>
              <a:gd name="connsiteY0" fmla="*/ 0 h 216024"/>
              <a:gd name="connsiteX1" fmla="*/ 2113216 w 2221889"/>
              <a:gd name="connsiteY1" fmla="*/ 0 h 216024"/>
              <a:gd name="connsiteX2" fmla="*/ 2221889 w 2221889"/>
              <a:gd name="connsiteY2" fmla="*/ 108673 h 216024"/>
              <a:gd name="connsiteX3" fmla="*/ 2114538 w 2221889"/>
              <a:gd name="connsiteY3" fmla="*/ 216024 h 216024"/>
              <a:gd name="connsiteX4" fmla="*/ 1326 w 2221889"/>
              <a:gd name="connsiteY4" fmla="*/ 216024 h 216024"/>
              <a:gd name="connsiteX5" fmla="*/ 108675 w 2221889"/>
              <a:gd name="connsiteY5" fmla="*/ 108675 h 216024"/>
              <a:gd name="connsiteX6" fmla="*/ 0 w 2221889"/>
              <a:gd name="connsiteY6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1889" h="216024">
                <a:moveTo>
                  <a:pt x="0" y="0"/>
                </a:moveTo>
                <a:lnTo>
                  <a:pt x="2113216" y="0"/>
                </a:lnTo>
                <a:lnTo>
                  <a:pt x="2221889" y="108673"/>
                </a:lnTo>
                <a:lnTo>
                  <a:pt x="2114538" y="216024"/>
                </a:lnTo>
                <a:lnTo>
                  <a:pt x="1326" y="216024"/>
                </a:lnTo>
                <a:lnTo>
                  <a:pt x="108675" y="1086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4" name="Free-form: Shape 3">
            <a:extLst>
              <a:ext uri="{FF2B5EF4-FFF2-40B4-BE49-F238E27FC236}">
                <a16:creationId xmlns:a16="http://schemas.microsoft.com/office/drawing/2014/main" id="{EEAD0FFD-849B-544E-D583-13738335810F}"/>
              </a:ext>
            </a:extLst>
          </p:cNvPr>
          <p:cNvSpPr/>
          <p:nvPr/>
        </p:nvSpPr>
        <p:spPr>
          <a:xfrm>
            <a:off x="4295800" y="6417332"/>
            <a:ext cx="2221226" cy="324036"/>
          </a:xfrm>
          <a:custGeom>
            <a:avLst/>
            <a:gdLst>
              <a:gd name="connsiteX0" fmla="*/ 0 w 2221226"/>
              <a:gd name="connsiteY0" fmla="*/ 0 h 216024"/>
              <a:gd name="connsiteX1" fmla="*/ 2113215 w 2221226"/>
              <a:gd name="connsiteY1" fmla="*/ 0 h 216024"/>
              <a:gd name="connsiteX2" fmla="*/ 2221226 w 2221226"/>
              <a:gd name="connsiteY2" fmla="*/ 108011 h 216024"/>
              <a:gd name="connsiteX3" fmla="*/ 2113212 w 2221226"/>
              <a:gd name="connsiteY3" fmla="*/ 216024 h 216024"/>
              <a:gd name="connsiteX4" fmla="*/ 1322 w 2221226"/>
              <a:gd name="connsiteY4" fmla="*/ 216024 h 216024"/>
              <a:gd name="connsiteX5" fmla="*/ 108671 w 2221226"/>
              <a:gd name="connsiteY5" fmla="*/ 108675 h 216024"/>
              <a:gd name="connsiteX6" fmla="*/ 108669 w 2221226"/>
              <a:gd name="connsiteY6" fmla="*/ 108673 h 216024"/>
              <a:gd name="connsiteX7" fmla="*/ 108671 w 2221226"/>
              <a:gd name="connsiteY7" fmla="*/ 108671 h 216024"/>
              <a:gd name="connsiteX8" fmla="*/ 0 w 2221226"/>
              <a:gd name="connsiteY8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226" h="216024">
                <a:moveTo>
                  <a:pt x="0" y="0"/>
                </a:moveTo>
                <a:lnTo>
                  <a:pt x="2113215" y="0"/>
                </a:lnTo>
                <a:lnTo>
                  <a:pt x="2221226" y="108011"/>
                </a:lnTo>
                <a:lnTo>
                  <a:pt x="2113212" y="216024"/>
                </a:lnTo>
                <a:lnTo>
                  <a:pt x="1322" y="216024"/>
                </a:lnTo>
                <a:lnTo>
                  <a:pt x="108671" y="108675"/>
                </a:lnTo>
                <a:lnTo>
                  <a:pt x="108669" y="108673"/>
                </a:lnTo>
                <a:lnTo>
                  <a:pt x="108671" y="1086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Free-form: Shape 4">
            <a:extLst>
              <a:ext uri="{FF2B5EF4-FFF2-40B4-BE49-F238E27FC236}">
                <a16:creationId xmlns:a16="http://schemas.microsoft.com/office/drawing/2014/main" id="{325431E3-8D7F-769A-093A-592D6FB107F4}"/>
              </a:ext>
            </a:extLst>
          </p:cNvPr>
          <p:cNvSpPr/>
          <p:nvPr/>
        </p:nvSpPr>
        <p:spPr>
          <a:xfrm>
            <a:off x="6483813" y="6417332"/>
            <a:ext cx="1978090" cy="324036"/>
          </a:xfrm>
          <a:custGeom>
            <a:avLst/>
            <a:gdLst>
              <a:gd name="connsiteX0" fmla="*/ 5 w 1978090"/>
              <a:gd name="connsiteY0" fmla="*/ 0 h 216024"/>
              <a:gd name="connsiteX1" fmla="*/ 1942085 w 1978090"/>
              <a:gd name="connsiteY1" fmla="*/ 0 h 216024"/>
              <a:gd name="connsiteX2" fmla="*/ 1978090 w 1978090"/>
              <a:gd name="connsiteY2" fmla="*/ 36005 h 216024"/>
              <a:gd name="connsiteX3" fmla="*/ 1978090 w 1978090"/>
              <a:gd name="connsiteY3" fmla="*/ 180019 h 216024"/>
              <a:gd name="connsiteX4" fmla="*/ 1942085 w 1978090"/>
              <a:gd name="connsiteY4" fmla="*/ 216024 h 216024"/>
              <a:gd name="connsiteX5" fmla="*/ 0 w 1978090"/>
              <a:gd name="connsiteY5" fmla="*/ 216024 h 216024"/>
              <a:gd name="connsiteX6" fmla="*/ 107353 w 1978090"/>
              <a:gd name="connsiteY6" fmla="*/ 108671 h 216024"/>
              <a:gd name="connsiteX7" fmla="*/ 106693 w 1978090"/>
              <a:gd name="connsiteY7" fmla="*/ 108011 h 216024"/>
              <a:gd name="connsiteX8" fmla="*/ 107354 w 1978090"/>
              <a:gd name="connsiteY8" fmla="*/ 107349 h 216024"/>
              <a:gd name="connsiteX9" fmla="*/ 5 w 1978090"/>
              <a:gd name="connsiteY9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090" h="216024">
                <a:moveTo>
                  <a:pt x="5" y="0"/>
                </a:moveTo>
                <a:lnTo>
                  <a:pt x="1942085" y="0"/>
                </a:lnTo>
                <a:cubicBezTo>
                  <a:pt x="1961970" y="0"/>
                  <a:pt x="1978090" y="16120"/>
                  <a:pt x="1978090" y="36005"/>
                </a:cubicBezTo>
                <a:lnTo>
                  <a:pt x="1978090" y="180019"/>
                </a:lnTo>
                <a:cubicBezTo>
                  <a:pt x="1978090" y="199904"/>
                  <a:pt x="1961970" y="216024"/>
                  <a:pt x="1942085" y="216024"/>
                </a:cubicBezTo>
                <a:lnTo>
                  <a:pt x="0" y="216024"/>
                </a:lnTo>
                <a:lnTo>
                  <a:pt x="107353" y="108671"/>
                </a:lnTo>
                <a:lnTo>
                  <a:pt x="106693" y="108011"/>
                </a:lnTo>
                <a:lnTo>
                  <a:pt x="107354" y="107349"/>
                </a:lnTo>
                <a:lnTo>
                  <a:pt x="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1D28E7CC-F6D9-CCE3-7DB6-0867A5CE7C7B}"/>
              </a:ext>
            </a:extLst>
          </p:cNvPr>
          <p:cNvSpPr/>
          <p:nvPr/>
        </p:nvSpPr>
        <p:spPr>
          <a:xfrm>
            <a:off x="107503" y="6417332"/>
            <a:ext cx="2039736" cy="324036"/>
          </a:xfrm>
          <a:custGeom>
            <a:avLst/>
            <a:gdLst>
              <a:gd name="connsiteX0" fmla="*/ 36005 w 2039736"/>
              <a:gd name="connsiteY0" fmla="*/ 0 h 216024"/>
              <a:gd name="connsiteX1" fmla="*/ 1931061 w 2039736"/>
              <a:gd name="connsiteY1" fmla="*/ 0 h 216024"/>
              <a:gd name="connsiteX2" fmla="*/ 2039736 w 2039736"/>
              <a:gd name="connsiteY2" fmla="*/ 108675 h 216024"/>
              <a:gd name="connsiteX3" fmla="*/ 1932387 w 2039736"/>
              <a:gd name="connsiteY3" fmla="*/ 216024 h 216024"/>
              <a:gd name="connsiteX4" fmla="*/ 36005 w 2039736"/>
              <a:gd name="connsiteY4" fmla="*/ 216024 h 216024"/>
              <a:gd name="connsiteX5" fmla="*/ 0 w 2039736"/>
              <a:gd name="connsiteY5" fmla="*/ 180019 h 216024"/>
              <a:gd name="connsiteX6" fmla="*/ 0 w 2039736"/>
              <a:gd name="connsiteY6" fmla="*/ 36005 h 216024"/>
              <a:gd name="connsiteX7" fmla="*/ 36005 w 2039736"/>
              <a:gd name="connsiteY7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736" h="216024">
                <a:moveTo>
                  <a:pt x="36005" y="0"/>
                </a:moveTo>
                <a:lnTo>
                  <a:pt x="1931061" y="0"/>
                </a:lnTo>
                <a:lnTo>
                  <a:pt x="2039736" y="108675"/>
                </a:lnTo>
                <a:lnTo>
                  <a:pt x="1932387" y="216024"/>
                </a:lnTo>
                <a:lnTo>
                  <a:pt x="36005" y="216024"/>
                </a:lnTo>
                <a:cubicBezTo>
                  <a:pt x="16120" y="216024"/>
                  <a:pt x="0" y="199904"/>
                  <a:pt x="0" y="180019"/>
                </a:cubicBezTo>
                <a:lnTo>
                  <a:pt x="0" y="36005"/>
                </a:lnTo>
                <a:cubicBezTo>
                  <a:pt x="0" y="16120"/>
                  <a:pt x="16120" y="0"/>
                  <a:pt x="3600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D419A8E-0B98-94E7-07D3-CD353635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2" y="6412247"/>
            <a:ext cx="752475" cy="365125"/>
          </a:xfrm>
        </p:spPr>
        <p:txBody>
          <a:bodyPr/>
          <a:lstStyle/>
          <a:p>
            <a:fld id="{FB26DB05-C0A7-4CEE-B91C-601C9140E922}" type="slidenum">
              <a:rPr lang="en-GB" sz="1800" noProof="0" smtClean="0">
                <a:solidFill>
                  <a:schemeClr val="tx1"/>
                </a:solidFill>
              </a:rPr>
              <a:pPr/>
              <a:t>11</a:t>
            </a:fld>
            <a:endParaRPr lang="en-GB" noProof="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BF86E9-A818-F06B-ADC2-0AD5048F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036" y="774040"/>
            <a:ext cx="4447584" cy="53037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BC9352-D002-3E16-C0DC-1B6A4BB00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774040"/>
            <a:ext cx="4447584" cy="5303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7803F-9F64-33B1-BC5E-DEE0D4E97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489" y="777082"/>
            <a:ext cx="4507511" cy="530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8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C996-93FC-0FA9-C406-F3390018B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>
            <a:extLst>
              <a:ext uri="{FF2B5EF4-FFF2-40B4-BE49-F238E27FC236}">
                <a16:creationId xmlns:a16="http://schemas.microsoft.com/office/drawing/2014/main" id="{665661DA-72F2-C8FF-C740-D857246C7E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35" y="198981"/>
            <a:ext cx="11987005" cy="549844"/>
          </a:xfrm>
        </p:spPr>
        <p:txBody>
          <a:bodyPr/>
          <a:lstStyle/>
          <a:p>
            <a:r>
              <a:rPr lang="en-GB" noProof="0" dirty="0"/>
              <a:t>Charge Sharing</a:t>
            </a:r>
          </a:p>
        </p:txBody>
      </p:sp>
      <p:sp>
        <p:nvSpPr>
          <p:cNvPr id="3" name="Free-form: Shape 2">
            <a:extLst>
              <a:ext uri="{FF2B5EF4-FFF2-40B4-BE49-F238E27FC236}">
                <a16:creationId xmlns:a16="http://schemas.microsoft.com/office/drawing/2014/main" id="{EEDE2F07-FA92-3F5B-8648-DC7B555BE99B}"/>
              </a:ext>
            </a:extLst>
          </p:cNvPr>
          <p:cNvSpPr/>
          <p:nvPr/>
        </p:nvSpPr>
        <p:spPr>
          <a:xfrm>
            <a:off x="2110573" y="6417332"/>
            <a:ext cx="2221889" cy="324036"/>
          </a:xfrm>
          <a:custGeom>
            <a:avLst/>
            <a:gdLst>
              <a:gd name="connsiteX0" fmla="*/ 0 w 2221889"/>
              <a:gd name="connsiteY0" fmla="*/ 0 h 216024"/>
              <a:gd name="connsiteX1" fmla="*/ 2113216 w 2221889"/>
              <a:gd name="connsiteY1" fmla="*/ 0 h 216024"/>
              <a:gd name="connsiteX2" fmla="*/ 2221889 w 2221889"/>
              <a:gd name="connsiteY2" fmla="*/ 108673 h 216024"/>
              <a:gd name="connsiteX3" fmla="*/ 2114538 w 2221889"/>
              <a:gd name="connsiteY3" fmla="*/ 216024 h 216024"/>
              <a:gd name="connsiteX4" fmla="*/ 1326 w 2221889"/>
              <a:gd name="connsiteY4" fmla="*/ 216024 h 216024"/>
              <a:gd name="connsiteX5" fmla="*/ 108675 w 2221889"/>
              <a:gd name="connsiteY5" fmla="*/ 108675 h 216024"/>
              <a:gd name="connsiteX6" fmla="*/ 0 w 2221889"/>
              <a:gd name="connsiteY6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1889" h="216024">
                <a:moveTo>
                  <a:pt x="0" y="0"/>
                </a:moveTo>
                <a:lnTo>
                  <a:pt x="2113216" y="0"/>
                </a:lnTo>
                <a:lnTo>
                  <a:pt x="2221889" y="108673"/>
                </a:lnTo>
                <a:lnTo>
                  <a:pt x="2114538" y="216024"/>
                </a:lnTo>
                <a:lnTo>
                  <a:pt x="1326" y="216024"/>
                </a:lnTo>
                <a:lnTo>
                  <a:pt x="108675" y="1086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4" name="Free-form: Shape 3">
            <a:extLst>
              <a:ext uri="{FF2B5EF4-FFF2-40B4-BE49-F238E27FC236}">
                <a16:creationId xmlns:a16="http://schemas.microsoft.com/office/drawing/2014/main" id="{18BB04EA-0779-2138-C759-BA616186E8FD}"/>
              </a:ext>
            </a:extLst>
          </p:cNvPr>
          <p:cNvSpPr/>
          <p:nvPr/>
        </p:nvSpPr>
        <p:spPr>
          <a:xfrm>
            <a:off x="4295800" y="6417332"/>
            <a:ext cx="2221226" cy="324036"/>
          </a:xfrm>
          <a:custGeom>
            <a:avLst/>
            <a:gdLst>
              <a:gd name="connsiteX0" fmla="*/ 0 w 2221226"/>
              <a:gd name="connsiteY0" fmla="*/ 0 h 216024"/>
              <a:gd name="connsiteX1" fmla="*/ 2113215 w 2221226"/>
              <a:gd name="connsiteY1" fmla="*/ 0 h 216024"/>
              <a:gd name="connsiteX2" fmla="*/ 2221226 w 2221226"/>
              <a:gd name="connsiteY2" fmla="*/ 108011 h 216024"/>
              <a:gd name="connsiteX3" fmla="*/ 2113212 w 2221226"/>
              <a:gd name="connsiteY3" fmla="*/ 216024 h 216024"/>
              <a:gd name="connsiteX4" fmla="*/ 1322 w 2221226"/>
              <a:gd name="connsiteY4" fmla="*/ 216024 h 216024"/>
              <a:gd name="connsiteX5" fmla="*/ 108671 w 2221226"/>
              <a:gd name="connsiteY5" fmla="*/ 108675 h 216024"/>
              <a:gd name="connsiteX6" fmla="*/ 108669 w 2221226"/>
              <a:gd name="connsiteY6" fmla="*/ 108673 h 216024"/>
              <a:gd name="connsiteX7" fmla="*/ 108671 w 2221226"/>
              <a:gd name="connsiteY7" fmla="*/ 108671 h 216024"/>
              <a:gd name="connsiteX8" fmla="*/ 0 w 2221226"/>
              <a:gd name="connsiteY8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226" h="216024">
                <a:moveTo>
                  <a:pt x="0" y="0"/>
                </a:moveTo>
                <a:lnTo>
                  <a:pt x="2113215" y="0"/>
                </a:lnTo>
                <a:lnTo>
                  <a:pt x="2221226" y="108011"/>
                </a:lnTo>
                <a:lnTo>
                  <a:pt x="2113212" y="216024"/>
                </a:lnTo>
                <a:lnTo>
                  <a:pt x="1322" y="216024"/>
                </a:lnTo>
                <a:lnTo>
                  <a:pt x="108671" y="108675"/>
                </a:lnTo>
                <a:lnTo>
                  <a:pt x="108669" y="108673"/>
                </a:lnTo>
                <a:lnTo>
                  <a:pt x="108671" y="1086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Free-form: Shape 4">
            <a:extLst>
              <a:ext uri="{FF2B5EF4-FFF2-40B4-BE49-F238E27FC236}">
                <a16:creationId xmlns:a16="http://schemas.microsoft.com/office/drawing/2014/main" id="{D1FFE814-41C6-1A4C-FDEE-3BD5A2307999}"/>
              </a:ext>
            </a:extLst>
          </p:cNvPr>
          <p:cNvSpPr/>
          <p:nvPr/>
        </p:nvSpPr>
        <p:spPr>
          <a:xfrm>
            <a:off x="6483813" y="6417332"/>
            <a:ext cx="1978090" cy="324036"/>
          </a:xfrm>
          <a:custGeom>
            <a:avLst/>
            <a:gdLst>
              <a:gd name="connsiteX0" fmla="*/ 5 w 1978090"/>
              <a:gd name="connsiteY0" fmla="*/ 0 h 216024"/>
              <a:gd name="connsiteX1" fmla="*/ 1942085 w 1978090"/>
              <a:gd name="connsiteY1" fmla="*/ 0 h 216024"/>
              <a:gd name="connsiteX2" fmla="*/ 1978090 w 1978090"/>
              <a:gd name="connsiteY2" fmla="*/ 36005 h 216024"/>
              <a:gd name="connsiteX3" fmla="*/ 1978090 w 1978090"/>
              <a:gd name="connsiteY3" fmla="*/ 180019 h 216024"/>
              <a:gd name="connsiteX4" fmla="*/ 1942085 w 1978090"/>
              <a:gd name="connsiteY4" fmla="*/ 216024 h 216024"/>
              <a:gd name="connsiteX5" fmla="*/ 0 w 1978090"/>
              <a:gd name="connsiteY5" fmla="*/ 216024 h 216024"/>
              <a:gd name="connsiteX6" fmla="*/ 107353 w 1978090"/>
              <a:gd name="connsiteY6" fmla="*/ 108671 h 216024"/>
              <a:gd name="connsiteX7" fmla="*/ 106693 w 1978090"/>
              <a:gd name="connsiteY7" fmla="*/ 108011 h 216024"/>
              <a:gd name="connsiteX8" fmla="*/ 107354 w 1978090"/>
              <a:gd name="connsiteY8" fmla="*/ 107349 h 216024"/>
              <a:gd name="connsiteX9" fmla="*/ 5 w 1978090"/>
              <a:gd name="connsiteY9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090" h="216024">
                <a:moveTo>
                  <a:pt x="5" y="0"/>
                </a:moveTo>
                <a:lnTo>
                  <a:pt x="1942085" y="0"/>
                </a:lnTo>
                <a:cubicBezTo>
                  <a:pt x="1961970" y="0"/>
                  <a:pt x="1978090" y="16120"/>
                  <a:pt x="1978090" y="36005"/>
                </a:cubicBezTo>
                <a:lnTo>
                  <a:pt x="1978090" y="180019"/>
                </a:lnTo>
                <a:cubicBezTo>
                  <a:pt x="1978090" y="199904"/>
                  <a:pt x="1961970" y="216024"/>
                  <a:pt x="1942085" y="216024"/>
                </a:cubicBezTo>
                <a:lnTo>
                  <a:pt x="0" y="216024"/>
                </a:lnTo>
                <a:lnTo>
                  <a:pt x="107353" y="108671"/>
                </a:lnTo>
                <a:lnTo>
                  <a:pt x="106693" y="108011"/>
                </a:lnTo>
                <a:lnTo>
                  <a:pt x="107354" y="107349"/>
                </a:lnTo>
                <a:lnTo>
                  <a:pt x="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7C535521-4A97-40AA-74F1-D2C6C3D1CF81}"/>
              </a:ext>
            </a:extLst>
          </p:cNvPr>
          <p:cNvSpPr/>
          <p:nvPr/>
        </p:nvSpPr>
        <p:spPr>
          <a:xfrm>
            <a:off x="107503" y="6417332"/>
            <a:ext cx="2039736" cy="324036"/>
          </a:xfrm>
          <a:custGeom>
            <a:avLst/>
            <a:gdLst>
              <a:gd name="connsiteX0" fmla="*/ 36005 w 2039736"/>
              <a:gd name="connsiteY0" fmla="*/ 0 h 216024"/>
              <a:gd name="connsiteX1" fmla="*/ 1931061 w 2039736"/>
              <a:gd name="connsiteY1" fmla="*/ 0 h 216024"/>
              <a:gd name="connsiteX2" fmla="*/ 2039736 w 2039736"/>
              <a:gd name="connsiteY2" fmla="*/ 108675 h 216024"/>
              <a:gd name="connsiteX3" fmla="*/ 1932387 w 2039736"/>
              <a:gd name="connsiteY3" fmla="*/ 216024 h 216024"/>
              <a:gd name="connsiteX4" fmla="*/ 36005 w 2039736"/>
              <a:gd name="connsiteY4" fmla="*/ 216024 h 216024"/>
              <a:gd name="connsiteX5" fmla="*/ 0 w 2039736"/>
              <a:gd name="connsiteY5" fmla="*/ 180019 h 216024"/>
              <a:gd name="connsiteX6" fmla="*/ 0 w 2039736"/>
              <a:gd name="connsiteY6" fmla="*/ 36005 h 216024"/>
              <a:gd name="connsiteX7" fmla="*/ 36005 w 2039736"/>
              <a:gd name="connsiteY7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736" h="216024">
                <a:moveTo>
                  <a:pt x="36005" y="0"/>
                </a:moveTo>
                <a:lnTo>
                  <a:pt x="1931061" y="0"/>
                </a:lnTo>
                <a:lnTo>
                  <a:pt x="2039736" y="108675"/>
                </a:lnTo>
                <a:lnTo>
                  <a:pt x="1932387" y="216024"/>
                </a:lnTo>
                <a:lnTo>
                  <a:pt x="36005" y="216024"/>
                </a:lnTo>
                <a:cubicBezTo>
                  <a:pt x="16120" y="216024"/>
                  <a:pt x="0" y="199904"/>
                  <a:pt x="0" y="180019"/>
                </a:cubicBezTo>
                <a:lnTo>
                  <a:pt x="0" y="36005"/>
                </a:lnTo>
                <a:cubicBezTo>
                  <a:pt x="0" y="16120"/>
                  <a:pt x="16120" y="0"/>
                  <a:pt x="3600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F5C630E-81D4-CE49-C49B-41CBB0B4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2" y="6412247"/>
            <a:ext cx="752475" cy="365125"/>
          </a:xfrm>
        </p:spPr>
        <p:txBody>
          <a:bodyPr/>
          <a:lstStyle/>
          <a:p>
            <a:fld id="{FB26DB05-C0A7-4CEE-B91C-601C9140E922}" type="slidenum">
              <a:rPr lang="en-GB" sz="1800" noProof="0" smtClean="0">
                <a:solidFill>
                  <a:schemeClr val="tx1"/>
                </a:solidFill>
              </a:rPr>
              <a:pPr/>
              <a:t>12</a:t>
            </a:fld>
            <a:endParaRPr lang="en-GB" noProof="0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DA710C-9A07-19D5-73F8-8979E144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963" y="815525"/>
            <a:ext cx="4447584" cy="5303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01C2B-154E-1693-618E-5B0CA6F2E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453" y="980728"/>
            <a:ext cx="4988539" cy="5148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38AB28-2772-2D15-E75D-ED903E5F0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962" y="815525"/>
            <a:ext cx="4447583" cy="530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3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3BEFD7-4062-4FD7-B1AB-E47820E60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980731"/>
            <a:ext cx="5630416" cy="1368149"/>
          </a:xfrm>
        </p:spPr>
        <p:txBody>
          <a:bodyPr wrap="square" anchor="t">
            <a:normAutofit/>
          </a:bodyPr>
          <a:lstStyle/>
          <a:p>
            <a:r>
              <a:rPr lang="en-GB" noProof="0" dirty="0"/>
              <a:t>Pseudo-CMOS bootstrapped inverter </a:t>
            </a:r>
            <a:r>
              <a:rPr lang="en-GB" sz="1200" noProof="0" dirty="0"/>
              <a:t>[8]</a:t>
            </a:r>
          </a:p>
          <a:p>
            <a:pPr lvl="1"/>
            <a:r>
              <a:rPr lang="en-GB" dirty="0"/>
              <a:t>Bootstrapping </a:t>
            </a:r>
            <a:r>
              <a:rPr lang="en-GB" sz="1200" dirty="0"/>
              <a:t>[9]</a:t>
            </a:r>
            <a:endParaRPr lang="en-GB" dirty="0"/>
          </a:p>
          <a:p>
            <a:pPr lvl="2"/>
            <a:r>
              <a:rPr lang="en-GB" dirty="0"/>
              <a:t>Voltage swing</a:t>
            </a:r>
          </a:p>
          <a:p>
            <a:pPr lvl="2"/>
            <a:r>
              <a:rPr lang="en-GB" dirty="0"/>
              <a:t>Delay</a:t>
            </a:r>
          </a:p>
          <a:p>
            <a:pPr lvl="2"/>
            <a:endParaRPr lang="en-GB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08B27B-CFBF-231D-D809-7442B5B7D7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35" y="198981"/>
            <a:ext cx="11987005" cy="549844"/>
          </a:xfrm>
        </p:spPr>
        <p:txBody>
          <a:bodyPr wrap="square" anchor="ctr">
            <a:noAutofit/>
          </a:bodyPr>
          <a:lstStyle/>
          <a:p>
            <a:r>
              <a:rPr lang="en-GB" noProof="0" dirty="0"/>
              <a:t>Delay Cell</a:t>
            </a:r>
          </a:p>
        </p:txBody>
      </p:sp>
      <p:pic>
        <p:nvPicPr>
          <p:cNvPr id="9" name="Picture 8" descr="A black background with white lines&#10;&#10;AI-generated content may be incorrect.">
            <a:extLst>
              <a:ext uri="{FF2B5EF4-FFF2-40B4-BE49-F238E27FC236}">
                <a16:creationId xmlns:a16="http://schemas.microsoft.com/office/drawing/2014/main" id="{99A91B93-E5CF-6D41-A79D-A64F03C03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4284"/>
          <a:stretch>
            <a:fillRect/>
          </a:stretch>
        </p:blipFill>
        <p:spPr>
          <a:xfrm>
            <a:off x="6744072" y="907764"/>
            <a:ext cx="2376264" cy="2305212"/>
          </a:xfrm>
          <a:prstGeom prst="rect">
            <a:avLst/>
          </a:prstGeom>
          <a:noFill/>
        </p:spPr>
      </p:pic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411AE44D-0503-3C0C-4800-C28B32A9314B}"/>
              </a:ext>
            </a:extLst>
          </p:cNvPr>
          <p:cNvSpPr/>
          <p:nvPr/>
        </p:nvSpPr>
        <p:spPr>
          <a:xfrm>
            <a:off x="2110573" y="6417332"/>
            <a:ext cx="2221889" cy="324036"/>
          </a:xfrm>
          <a:custGeom>
            <a:avLst/>
            <a:gdLst>
              <a:gd name="connsiteX0" fmla="*/ 0 w 2221889"/>
              <a:gd name="connsiteY0" fmla="*/ 0 h 216024"/>
              <a:gd name="connsiteX1" fmla="*/ 2113216 w 2221889"/>
              <a:gd name="connsiteY1" fmla="*/ 0 h 216024"/>
              <a:gd name="connsiteX2" fmla="*/ 2221889 w 2221889"/>
              <a:gd name="connsiteY2" fmla="*/ 108673 h 216024"/>
              <a:gd name="connsiteX3" fmla="*/ 2114538 w 2221889"/>
              <a:gd name="connsiteY3" fmla="*/ 216024 h 216024"/>
              <a:gd name="connsiteX4" fmla="*/ 1326 w 2221889"/>
              <a:gd name="connsiteY4" fmla="*/ 216024 h 216024"/>
              <a:gd name="connsiteX5" fmla="*/ 108675 w 2221889"/>
              <a:gd name="connsiteY5" fmla="*/ 108675 h 216024"/>
              <a:gd name="connsiteX6" fmla="*/ 0 w 2221889"/>
              <a:gd name="connsiteY6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1889" h="216024">
                <a:moveTo>
                  <a:pt x="0" y="0"/>
                </a:moveTo>
                <a:lnTo>
                  <a:pt x="2113216" y="0"/>
                </a:lnTo>
                <a:lnTo>
                  <a:pt x="2221889" y="108673"/>
                </a:lnTo>
                <a:lnTo>
                  <a:pt x="2114538" y="216024"/>
                </a:lnTo>
                <a:lnTo>
                  <a:pt x="1326" y="216024"/>
                </a:lnTo>
                <a:lnTo>
                  <a:pt x="108675" y="1086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7" name="Free-form: Shape 6">
            <a:extLst>
              <a:ext uri="{FF2B5EF4-FFF2-40B4-BE49-F238E27FC236}">
                <a16:creationId xmlns:a16="http://schemas.microsoft.com/office/drawing/2014/main" id="{8DA26E1D-4B7D-C4D1-CD30-59F20204EF91}"/>
              </a:ext>
            </a:extLst>
          </p:cNvPr>
          <p:cNvSpPr/>
          <p:nvPr/>
        </p:nvSpPr>
        <p:spPr>
          <a:xfrm>
            <a:off x="4295800" y="6417332"/>
            <a:ext cx="2221226" cy="324036"/>
          </a:xfrm>
          <a:custGeom>
            <a:avLst/>
            <a:gdLst>
              <a:gd name="connsiteX0" fmla="*/ 0 w 2221226"/>
              <a:gd name="connsiteY0" fmla="*/ 0 h 216024"/>
              <a:gd name="connsiteX1" fmla="*/ 2113215 w 2221226"/>
              <a:gd name="connsiteY1" fmla="*/ 0 h 216024"/>
              <a:gd name="connsiteX2" fmla="*/ 2221226 w 2221226"/>
              <a:gd name="connsiteY2" fmla="*/ 108011 h 216024"/>
              <a:gd name="connsiteX3" fmla="*/ 2113212 w 2221226"/>
              <a:gd name="connsiteY3" fmla="*/ 216024 h 216024"/>
              <a:gd name="connsiteX4" fmla="*/ 1322 w 2221226"/>
              <a:gd name="connsiteY4" fmla="*/ 216024 h 216024"/>
              <a:gd name="connsiteX5" fmla="*/ 108671 w 2221226"/>
              <a:gd name="connsiteY5" fmla="*/ 108675 h 216024"/>
              <a:gd name="connsiteX6" fmla="*/ 108669 w 2221226"/>
              <a:gd name="connsiteY6" fmla="*/ 108673 h 216024"/>
              <a:gd name="connsiteX7" fmla="*/ 108671 w 2221226"/>
              <a:gd name="connsiteY7" fmla="*/ 108671 h 216024"/>
              <a:gd name="connsiteX8" fmla="*/ 0 w 2221226"/>
              <a:gd name="connsiteY8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226" h="216024">
                <a:moveTo>
                  <a:pt x="0" y="0"/>
                </a:moveTo>
                <a:lnTo>
                  <a:pt x="2113215" y="0"/>
                </a:lnTo>
                <a:lnTo>
                  <a:pt x="2221226" y="108011"/>
                </a:lnTo>
                <a:lnTo>
                  <a:pt x="2113212" y="216024"/>
                </a:lnTo>
                <a:lnTo>
                  <a:pt x="1322" y="216024"/>
                </a:lnTo>
                <a:lnTo>
                  <a:pt x="108671" y="108675"/>
                </a:lnTo>
                <a:lnTo>
                  <a:pt x="108669" y="108673"/>
                </a:lnTo>
                <a:lnTo>
                  <a:pt x="108671" y="1086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94DB7037-F05D-F632-51DC-2FC5A2EBB39E}"/>
              </a:ext>
            </a:extLst>
          </p:cNvPr>
          <p:cNvSpPr/>
          <p:nvPr/>
        </p:nvSpPr>
        <p:spPr>
          <a:xfrm>
            <a:off x="6483813" y="6417332"/>
            <a:ext cx="1978090" cy="324036"/>
          </a:xfrm>
          <a:custGeom>
            <a:avLst/>
            <a:gdLst>
              <a:gd name="connsiteX0" fmla="*/ 5 w 1978090"/>
              <a:gd name="connsiteY0" fmla="*/ 0 h 216024"/>
              <a:gd name="connsiteX1" fmla="*/ 1942085 w 1978090"/>
              <a:gd name="connsiteY1" fmla="*/ 0 h 216024"/>
              <a:gd name="connsiteX2" fmla="*/ 1978090 w 1978090"/>
              <a:gd name="connsiteY2" fmla="*/ 36005 h 216024"/>
              <a:gd name="connsiteX3" fmla="*/ 1978090 w 1978090"/>
              <a:gd name="connsiteY3" fmla="*/ 180019 h 216024"/>
              <a:gd name="connsiteX4" fmla="*/ 1942085 w 1978090"/>
              <a:gd name="connsiteY4" fmla="*/ 216024 h 216024"/>
              <a:gd name="connsiteX5" fmla="*/ 0 w 1978090"/>
              <a:gd name="connsiteY5" fmla="*/ 216024 h 216024"/>
              <a:gd name="connsiteX6" fmla="*/ 107353 w 1978090"/>
              <a:gd name="connsiteY6" fmla="*/ 108671 h 216024"/>
              <a:gd name="connsiteX7" fmla="*/ 106693 w 1978090"/>
              <a:gd name="connsiteY7" fmla="*/ 108011 h 216024"/>
              <a:gd name="connsiteX8" fmla="*/ 107354 w 1978090"/>
              <a:gd name="connsiteY8" fmla="*/ 107349 h 216024"/>
              <a:gd name="connsiteX9" fmla="*/ 5 w 1978090"/>
              <a:gd name="connsiteY9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090" h="216024">
                <a:moveTo>
                  <a:pt x="5" y="0"/>
                </a:moveTo>
                <a:lnTo>
                  <a:pt x="1942085" y="0"/>
                </a:lnTo>
                <a:cubicBezTo>
                  <a:pt x="1961970" y="0"/>
                  <a:pt x="1978090" y="16120"/>
                  <a:pt x="1978090" y="36005"/>
                </a:cubicBezTo>
                <a:lnTo>
                  <a:pt x="1978090" y="180019"/>
                </a:lnTo>
                <a:cubicBezTo>
                  <a:pt x="1978090" y="199904"/>
                  <a:pt x="1961970" y="216024"/>
                  <a:pt x="1942085" y="216024"/>
                </a:cubicBezTo>
                <a:lnTo>
                  <a:pt x="0" y="216024"/>
                </a:lnTo>
                <a:lnTo>
                  <a:pt x="107353" y="108671"/>
                </a:lnTo>
                <a:lnTo>
                  <a:pt x="106693" y="108011"/>
                </a:lnTo>
                <a:lnTo>
                  <a:pt x="107354" y="107349"/>
                </a:lnTo>
                <a:lnTo>
                  <a:pt x="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5E724605-EF53-9A56-8EE9-F20B92FB403B}"/>
              </a:ext>
            </a:extLst>
          </p:cNvPr>
          <p:cNvSpPr/>
          <p:nvPr/>
        </p:nvSpPr>
        <p:spPr>
          <a:xfrm>
            <a:off x="107503" y="6417332"/>
            <a:ext cx="2039736" cy="324036"/>
          </a:xfrm>
          <a:custGeom>
            <a:avLst/>
            <a:gdLst>
              <a:gd name="connsiteX0" fmla="*/ 36005 w 2039736"/>
              <a:gd name="connsiteY0" fmla="*/ 0 h 216024"/>
              <a:gd name="connsiteX1" fmla="*/ 1931061 w 2039736"/>
              <a:gd name="connsiteY1" fmla="*/ 0 h 216024"/>
              <a:gd name="connsiteX2" fmla="*/ 2039736 w 2039736"/>
              <a:gd name="connsiteY2" fmla="*/ 108675 h 216024"/>
              <a:gd name="connsiteX3" fmla="*/ 1932387 w 2039736"/>
              <a:gd name="connsiteY3" fmla="*/ 216024 h 216024"/>
              <a:gd name="connsiteX4" fmla="*/ 36005 w 2039736"/>
              <a:gd name="connsiteY4" fmla="*/ 216024 h 216024"/>
              <a:gd name="connsiteX5" fmla="*/ 0 w 2039736"/>
              <a:gd name="connsiteY5" fmla="*/ 180019 h 216024"/>
              <a:gd name="connsiteX6" fmla="*/ 0 w 2039736"/>
              <a:gd name="connsiteY6" fmla="*/ 36005 h 216024"/>
              <a:gd name="connsiteX7" fmla="*/ 36005 w 2039736"/>
              <a:gd name="connsiteY7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736" h="216024">
                <a:moveTo>
                  <a:pt x="36005" y="0"/>
                </a:moveTo>
                <a:lnTo>
                  <a:pt x="1931061" y="0"/>
                </a:lnTo>
                <a:lnTo>
                  <a:pt x="2039736" y="108675"/>
                </a:lnTo>
                <a:lnTo>
                  <a:pt x="1932387" y="216024"/>
                </a:lnTo>
                <a:lnTo>
                  <a:pt x="36005" y="216024"/>
                </a:lnTo>
                <a:cubicBezTo>
                  <a:pt x="16120" y="216024"/>
                  <a:pt x="0" y="199904"/>
                  <a:pt x="0" y="180019"/>
                </a:cubicBezTo>
                <a:lnTo>
                  <a:pt x="0" y="36005"/>
                </a:lnTo>
                <a:cubicBezTo>
                  <a:pt x="0" y="16120"/>
                  <a:pt x="16120" y="0"/>
                  <a:pt x="3600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86E96AE-CB34-0274-96D9-4812E0BA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2" y="6412247"/>
            <a:ext cx="752475" cy="365125"/>
          </a:xfrm>
        </p:spPr>
        <p:txBody>
          <a:bodyPr/>
          <a:lstStyle/>
          <a:p>
            <a:fld id="{FB26DB05-C0A7-4CEE-B91C-601C9140E922}" type="slidenum">
              <a:rPr lang="en-GB" sz="1800" noProof="0" smtClean="0">
                <a:solidFill>
                  <a:schemeClr val="tx1"/>
                </a:solidFill>
              </a:rPr>
              <a:pPr/>
              <a:t>13</a:t>
            </a:fld>
            <a:endParaRPr lang="en-GB" noProof="0" dirty="0">
              <a:solidFill>
                <a:schemeClr val="tx1"/>
              </a:solidFill>
            </a:endParaRPr>
          </a:p>
        </p:txBody>
      </p:sp>
      <p:pic>
        <p:nvPicPr>
          <p:cNvPr id="19" name="Picture 18" descr="A black background with white lines&#10;&#10;AI-generated content may be incorrect.">
            <a:extLst>
              <a:ext uri="{FF2B5EF4-FFF2-40B4-BE49-F238E27FC236}">
                <a16:creationId xmlns:a16="http://schemas.microsoft.com/office/drawing/2014/main" id="{1FCDF545-60C6-5014-B27D-8A8FDD52DD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4284"/>
          <a:stretch>
            <a:fillRect/>
          </a:stretch>
        </p:blipFill>
        <p:spPr>
          <a:xfrm>
            <a:off x="9120336" y="907764"/>
            <a:ext cx="2376264" cy="2305212"/>
          </a:xfrm>
          <a:prstGeom prst="rect">
            <a:avLst/>
          </a:prstGeom>
          <a:noFill/>
        </p:spPr>
      </p:pic>
      <p:pic>
        <p:nvPicPr>
          <p:cNvPr id="20" name="Picture 19" descr="A black background with white lines&#10;&#10;AI-generated content may be incorrect.">
            <a:extLst>
              <a:ext uri="{FF2B5EF4-FFF2-40B4-BE49-F238E27FC236}">
                <a16:creationId xmlns:a16="http://schemas.microsoft.com/office/drawing/2014/main" id="{63075BF9-45E8-3D25-0394-37AF7387B1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r="50000"/>
          <a:stretch>
            <a:fillRect/>
          </a:stretch>
        </p:blipFill>
        <p:spPr>
          <a:xfrm>
            <a:off x="6744072" y="3212976"/>
            <a:ext cx="2376264" cy="2737260"/>
          </a:xfrm>
          <a:prstGeom prst="rect">
            <a:avLst/>
          </a:prstGeom>
          <a:noFill/>
        </p:spPr>
      </p:pic>
      <p:pic>
        <p:nvPicPr>
          <p:cNvPr id="21" name="Picture 20" descr="A black background with white lines&#10;&#10;AI-generated content may be incorrect.">
            <a:extLst>
              <a:ext uri="{FF2B5EF4-FFF2-40B4-BE49-F238E27FC236}">
                <a16:creationId xmlns:a16="http://schemas.microsoft.com/office/drawing/2014/main" id="{C591909D-7685-75F6-BBF8-EB1AAC454E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5716"/>
          <a:stretch>
            <a:fillRect/>
          </a:stretch>
        </p:blipFill>
        <p:spPr>
          <a:xfrm>
            <a:off x="9120336" y="3212976"/>
            <a:ext cx="2376264" cy="2737260"/>
          </a:xfrm>
          <a:prstGeom prst="rect">
            <a:avLst/>
          </a:prstGeom>
          <a:noFill/>
        </p:spPr>
      </p:pic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62D29EDB-63A6-D2DB-E75A-7AB8ABD40EF8}"/>
              </a:ext>
            </a:extLst>
          </p:cNvPr>
          <p:cNvSpPr txBox="1">
            <a:spLocks/>
          </p:cNvSpPr>
          <p:nvPr/>
        </p:nvSpPr>
        <p:spPr bwMode="auto">
          <a:xfrm>
            <a:off x="609600" y="2348881"/>
            <a:ext cx="5630416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Normal delay cell</a:t>
            </a:r>
          </a:p>
          <a:p>
            <a:pPr lvl="1"/>
            <a:r>
              <a:rPr lang="en-GB" b="1" dirty="0"/>
              <a:t>Buffer</a:t>
            </a:r>
            <a:r>
              <a:rPr lang="en-GB" dirty="0"/>
              <a:t> (input = output)</a:t>
            </a:r>
          </a:p>
          <a:p>
            <a:endParaRPr lang="en-GB" dirty="0"/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0C76CFF0-1514-A3FD-74DF-0BAD0DA4E0C7}"/>
              </a:ext>
            </a:extLst>
          </p:cNvPr>
          <p:cNvSpPr txBox="1">
            <a:spLocks/>
          </p:cNvSpPr>
          <p:nvPr/>
        </p:nvSpPr>
        <p:spPr bwMode="auto">
          <a:xfrm>
            <a:off x="609600" y="3212977"/>
            <a:ext cx="5630416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Differential delay cell</a:t>
            </a:r>
          </a:p>
          <a:p>
            <a:pPr lvl="1"/>
            <a:r>
              <a:rPr lang="en-GB" b="1" dirty="0"/>
              <a:t>NAND</a:t>
            </a:r>
            <a:r>
              <a:rPr lang="en-GB" dirty="0"/>
              <a:t> (checks computation state)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026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3AFF08-634B-A0C1-2A0A-BD0419B8D98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GB" sz="3600" b="0" dirty="0">
                <a:solidFill>
                  <a:schemeClr val="tx1"/>
                </a:solidFill>
                <a:latin typeface="+mj-lt"/>
              </a:rPr>
              <a:t>Example Single-Ended Dynamic Logic</a:t>
            </a:r>
          </a:p>
        </p:txBody>
      </p:sp>
      <p:sp>
        <p:nvSpPr>
          <p:cNvPr id="2" name="Free-form: Shape 1">
            <a:extLst>
              <a:ext uri="{FF2B5EF4-FFF2-40B4-BE49-F238E27FC236}">
                <a16:creationId xmlns:a16="http://schemas.microsoft.com/office/drawing/2014/main" id="{BC2C4202-2621-61AB-E98F-81DE04592ADC}"/>
              </a:ext>
            </a:extLst>
          </p:cNvPr>
          <p:cNvSpPr/>
          <p:nvPr/>
        </p:nvSpPr>
        <p:spPr>
          <a:xfrm>
            <a:off x="2110573" y="6417332"/>
            <a:ext cx="2221889" cy="324036"/>
          </a:xfrm>
          <a:custGeom>
            <a:avLst/>
            <a:gdLst>
              <a:gd name="connsiteX0" fmla="*/ 0 w 2221889"/>
              <a:gd name="connsiteY0" fmla="*/ 0 h 216024"/>
              <a:gd name="connsiteX1" fmla="*/ 2113216 w 2221889"/>
              <a:gd name="connsiteY1" fmla="*/ 0 h 216024"/>
              <a:gd name="connsiteX2" fmla="*/ 2221889 w 2221889"/>
              <a:gd name="connsiteY2" fmla="*/ 108673 h 216024"/>
              <a:gd name="connsiteX3" fmla="*/ 2114538 w 2221889"/>
              <a:gd name="connsiteY3" fmla="*/ 216024 h 216024"/>
              <a:gd name="connsiteX4" fmla="*/ 1326 w 2221889"/>
              <a:gd name="connsiteY4" fmla="*/ 216024 h 216024"/>
              <a:gd name="connsiteX5" fmla="*/ 108675 w 2221889"/>
              <a:gd name="connsiteY5" fmla="*/ 108675 h 216024"/>
              <a:gd name="connsiteX6" fmla="*/ 0 w 2221889"/>
              <a:gd name="connsiteY6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1889" h="216024">
                <a:moveTo>
                  <a:pt x="0" y="0"/>
                </a:moveTo>
                <a:lnTo>
                  <a:pt x="2113216" y="0"/>
                </a:lnTo>
                <a:lnTo>
                  <a:pt x="2221889" y="108673"/>
                </a:lnTo>
                <a:lnTo>
                  <a:pt x="2114538" y="216024"/>
                </a:lnTo>
                <a:lnTo>
                  <a:pt x="1326" y="216024"/>
                </a:lnTo>
                <a:lnTo>
                  <a:pt x="108675" y="1086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FEADBF1C-2DBD-1CD6-747A-20AC7146DB7F}"/>
              </a:ext>
            </a:extLst>
          </p:cNvPr>
          <p:cNvSpPr/>
          <p:nvPr/>
        </p:nvSpPr>
        <p:spPr>
          <a:xfrm>
            <a:off x="4295800" y="6417332"/>
            <a:ext cx="2221226" cy="324036"/>
          </a:xfrm>
          <a:custGeom>
            <a:avLst/>
            <a:gdLst>
              <a:gd name="connsiteX0" fmla="*/ 0 w 2221226"/>
              <a:gd name="connsiteY0" fmla="*/ 0 h 216024"/>
              <a:gd name="connsiteX1" fmla="*/ 2113215 w 2221226"/>
              <a:gd name="connsiteY1" fmla="*/ 0 h 216024"/>
              <a:gd name="connsiteX2" fmla="*/ 2221226 w 2221226"/>
              <a:gd name="connsiteY2" fmla="*/ 108011 h 216024"/>
              <a:gd name="connsiteX3" fmla="*/ 2113212 w 2221226"/>
              <a:gd name="connsiteY3" fmla="*/ 216024 h 216024"/>
              <a:gd name="connsiteX4" fmla="*/ 1322 w 2221226"/>
              <a:gd name="connsiteY4" fmla="*/ 216024 h 216024"/>
              <a:gd name="connsiteX5" fmla="*/ 108671 w 2221226"/>
              <a:gd name="connsiteY5" fmla="*/ 108675 h 216024"/>
              <a:gd name="connsiteX6" fmla="*/ 108669 w 2221226"/>
              <a:gd name="connsiteY6" fmla="*/ 108673 h 216024"/>
              <a:gd name="connsiteX7" fmla="*/ 108671 w 2221226"/>
              <a:gd name="connsiteY7" fmla="*/ 108671 h 216024"/>
              <a:gd name="connsiteX8" fmla="*/ 0 w 2221226"/>
              <a:gd name="connsiteY8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226" h="216024">
                <a:moveTo>
                  <a:pt x="0" y="0"/>
                </a:moveTo>
                <a:lnTo>
                  <a:pt x="2113215" y="0"/>
                </a:lnTo>
                <a:lnTo>
                  <a:pt x="2221226" y="108011"/>
                </a:lnTo>
                <a:lnTo>
                  <a:pt x="2113212" y="216024"/>
                </a:lnTo>
                <a:lnTo>
                  <a:pt x="1322" y="216024"/>
                </a:lnTo>
                <a:lnTo>
                  <a:pt x="108671" y="108675"/>
                </a:lnTo>
                <a:lnTo>
                  <a:pt x="108669" y="108673"/>
                </a:lnTo>
                <a:lnTo>
                  <a:pt x="108671" y="1086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7" name="Free-form: Shape 6">
            <a:extLst>
              <a:ext uri="{FF2B5EF4-FFF2-40B4-BE49-F238E27FC236}">
                <a16:creationId xmlns:a16="http://schemas.microsoft.com/office/drawing/2014/main" id="{A8AEDEF3-9E8E-E832-A045-C7E7AD400DAE}"/>
              </a:ext>
            </a:extLst>
          </p:cNvPr>
          <p:cNvSpPr/>
          <p:nvPr/>
        </p:nvSpPr>
        <p:spPr>
          <a:xfrm>
            <a:off x="6483813" y="6417332"/>
            <a:ext cx="1978090" cy="324036"/>
          </a:xfrm>
          <a:custGeom>
            <a:avLst/>
            <a:gdLst>
              <a:gd name="connsiteX0" fmla="*/ 5 w 1978090"/>
              <a:gd name="connsiteY0" fmla="*/ 0 h 216024"/>
              <a:gd name="connsiteX1" fmla="*/ 1942085 w 1978090"/>
              <a:gd name="connsiteY1" fmla="*/ 0 h 216024"/>
              <a:gd name="connsiteX2" fmla="*/ 1978090 w 1978090"/>
              <a:gd name="connsiteY2" fmla="*/ 36005 h 216024"/>
              <a:gd name="connsiteX3" fmla="*/ 1978090 w 1978090"/>
              <a:gd name="connsiteY3" fmla="*/ 180019 h 216024"/>
              <a:gd name="connsiteX4" fmla="*/ 1942085 w 1978090"/>
              <a:gd name="connsiteY4" fmla="*/ 216024 h 216024"/>
              <a:gd name="connsiteX5" fmla="*/ 0 w 1978090"/>
              <a:gd name="connsiteY5" fmla="*/ 216024 h 216024"/>
              <a:gd name="connsiteX6" fmla="*/ 107353 w 1978090"/>
              <a:gd name="connsiteY6" fmla="*/ 108671 h 216024"/>
              <a:gd name="connsiteX7" fmla="*/ 106693 w 1978090"/>
              <a:gd name="connsiteY7" fmla="*/ 108011 h 216024"/>
              <a:gd name="connsiteX8" fmla="*/ 107354 w 1978090"/>
              <a:gd name="connsiteY8" fmla="*/ 107349 h 216024"/>
              <a:gd name="connsiteX9" fmla="*/ 5 w 1978090"/>
              <a:gd name="connsiteY9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090" h="216024">
                <a:moveTo>
                  <a:pt x="5" y="0"/>
                </a:moveTo>
                <a:lnTo>
                  <a:pt x="1942085" y="0"/>
                </a:lnTo>
                <a:cubicBezTo>
                  <a:pt x="1961970" y="0"/>
                  <a:pt x="1978090" y="16120"/>
                  <a:pt x="1978090" y="36005"/>
                </a:cubicBezTo>
                <a:lnTo>
                  <a:pt x="1978090" y="180019"/>
                </a:lnTo>
                <a:cubicBezTo>
                  <a:pt x="1978090" y="199904"/>
                  <a:pt x="1961970" y="216024"/>
                  <a:pt x="1942085" y="216024"/>
                </a:cubicBezTo>
                <a:lnTo>
                  <a:pt x="0" y="216024"/>
                </a:lnTo>
                <a:lnTo>
                  <a:pt x="107353" y="108671"/>
                </a:lnTo>
                <a:lnTo>
                  <a:pt x="106693" y="108011"/>
                </a:lnTo>
                <a:lnTo>
                  <a:pt x="107354" y="107349"/>
                </a:lnTo>
                <a:lnTo>
                  <a:pt x="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3F8D2789-EC0E-C5AD-8410-E8F3F8D00CDF}"/>
              </a:ext>
            </a:extLst>
          </p:cNvPr>
          <p:cNvSpPr/>
          <p:nvPr/>
        </p:nvSpPr>
        <p:spPr>
          <a:xfrm>
            <a:off x="107503" y="6417332"/>
            <a:ext cx="2039736" cy="324036"/>
          </a:xfrm>
          <a:custGeom>
            <a:avLst/>
            <a:gdLst>
              <a:gd name="connsiteX0" fmla="*/ 36005 w 2039736"/>
              <a:gd name="connsiteY0" fmla="*/ 0 h 216024"/>
              <a:gd name="connsiteX1" fmla="*/ 1931061 w 2039736"/>
              <a:gd name="connsiteY1" fmla="*/ 0 h 216024"/>
              <a:gd name="connsiteX2" fmla="*/ 2039736 w 2039736"/>
              <a:gd name="connsiteY2" fmla="*/ 108675 h 216024"/>
              <a:gd name="connsiteX3" fmla="*/ 1932387 w 2039736"/>
              <a:gd name="connsiteY3" fmla="*/ 216024 h 216024"/>
              <a:gd name="connsiteX4" fmla="*/ 36005 w 2039736"/>
              <a:gd name="connsiteY4" fmla="*/ 216024 h 216024"/>
              <a:gd name="connsiteX5" fmla="*/ 0 w 2039736"/>
              <a:gd name="connsiteY5" fmla="*/ 180019 h 216024"/>
              <a:gd name="connsiteX6" fmla="*/ 0 w 2039736"/>
              <a:gd name="connsiteY6" fmla="*/ 36005 h 216024"/>
              <a:gd name="connsiteX7" fmla="*/ 36005 w 2039736"/>
              <a:gd name="connsiteY7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736" h="216024">
                <a:moveTo>
                  <a:pt x="36005" y="0"/>
                </a:moveTo>
                <a:lnTo>
                  <a:pt x="1931061" y="0"/>
                </a:lnTo>
                <a:lnTo>
                  <a:pt x="2039736" y="108675"/>
                </a:lnTo>
                <a:lnTo>
                  <a:pt x="1932387" y="216024"/>
                </a:lnTo>
                <a:lnTo>
                  <a:pt x="36005" y="216024"/>
                </a:lnTo>
                <a:cubicBezTo>
                  <a:pt x="16120" y="216024"/>
                  <a:pt x="0" y="199904"/>
                  <a:pt x="0" y="180019"/>
                </a:cubicBezTo>
                <a:lnTo>
                  <a:pt x="0" y="36005"/>
                </a:lnTo>
                <a:cubicBezTo>
                  <a:pt x="0" y="16120"/>
                  <a:pt x="16120" y="0"/>
                  <a:pt x="3600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08B1BF0-A6C2-CD31-A4A8-304D7872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2" y="6412247"/>
            <a:ext cx="752475" cy="365125"/>
          </a:xfrm>
        </p:spPr>
        <p:txBody>
          <a:bodyPr/>
          <a:lstStyle/>
          <a:p>
            <a:fld id="{FB26DB05-C0A7-4CEE-B91C-601C9140E922}" type="slidenum">
              <a:rPr lang="en-GB" sz="1800" noProof="0" smtClean="0">
                <a:solidFill>
                  <a:schemeClr val="tx1"/>
                </a:solidFill>
              </a:rPr>
              <a:pPr/>
              <a:t>14</a:t>
            </a:fld>
            <a:endParaRPr lang="en-GB" noProof="0" dirty="0">
              <a:solidFill>
                <a:schemeClr val="tx1"/>
              </a:solidFill>
            </a:endParaRPr>
          </a:p>
        </p:txBody>
      </p:sp>
      <p:pic>
        <p:nvPicPr>
          <p:cNvPr id="39" name="Picture 3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92B1ECE-4420-767D-47C9-3ADA6ED4A6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" t="2101" r="49980" b="50449"/>
          <a:stretch>
            <a:fillRect/>
          </a:stretch>
        </p:blipFill>
        <p:spPr>
          <a:xfrm>
            <a:off x="108787" y="1413179"/>
            <a:ext cx="2894628" cy="3528394"/>
          </a:xfrm>
          <a:prstGeom prst="rect">
            <a:avLst/>
          </a:prstGeom>
        </p:spPr>
      </p:pic>
      <p:pic>
        <p:nvPicPr>
          <p:cNvPr id="40" name="Picture 3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92A96DA-5725-60A1-0AF9-2E643397C4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6" t="2353" r="1009" b="50196"/>
          <a:stretch>
            <a:fillRect/>
          </a:stretch>
        </p:blipFill>
        <p:spPr>
          <a:xfrm>
            <a:off x="3092040" y="1413179"/>
            <a:ext cx="2894628" cy="3528394"/>
          </a:xfrm>
          <a:prstGeom prst="rect">
            <a:avLst/>
          </a:prstGeom>
        </p:spPr>
      </p:pic>
      <p:pic>
        <p:nvPicPr>
          <p:cNvPr id="41" name="Picture 4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BCD8316-F3E3-0E2A-A71F-C04C52190B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" t="51022" r="50974" b="2406"/>
          <a:stretch>
            <a:fillRect/>
          </a:stretch>
        </p:blipFill>
        <p:spPr>
          <a:xfrm>
            <a:off x="6113755" y="1413177"/>
            <a:ext cx="2894628" cy="3528398"/>
          </a:xfrm>
          <a:prstGeom prst="rect">
            <a:avLst/>
          </a:prstGeom>
        </p:spPr>
      </p:pic>
      <p:pic>
        <p:nvPicPr>
          <p:cNvPr id="42" name="Picture 4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0CFCEAE-43A6-FD2C-3EB5-B284984104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4" t="51055" r="1231" b="2552"/>
          <a:stretch>
            <a:fillRect/>
          </a:stretch>
        </p:blipFill>
        <p:spPr>
          <a:xfrm>
            <a:off x="9172224" y="1413179"/>
            <a:ext cx="2894628" cy="352839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90E9664-E86F-D239-B83E-90C9D95F00F5}"/>
              </a:ext>
            </a:extLst>
          </p:cNvPr>
          <p:cNvSpPr txBox="1"/>
          <p:nvPr/>
        </p:nvSpPr>
        <p:spPr>
          <a:xfrm>
            <a:off x="191343" y="4941573"/>
            <a:ext cx="273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Precharge</a:t>
            </a:r>
            <a:endParaRPr lang="en-GB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C3A356-C80C-CD54-C640-8AD52966423B}"/>
              </a:ext>
            </a:extLst>
          </p:cNvPr>
          <p:cNvSpPr txBox="1"/>
          <p:nvPr/>
        </p:nvSpPr>
        <p:spPr>
          <a:xfrm>
            <a:off x="3146328" y="4941573"/>
            <a:ext cx="273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Evaluate: delay 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056FA4-84DF-5B96-AAB3-D3342F8C0593}"/>
              </a:ext>
            </a:extLst>
          </p:cNvPr>
          <p:cNvSpPr txBox="1"/>
          <p:nvPr/>
        </p:nvSpPr>
        <p:spPr>
          <a:xfrm>
            <a:off x="6192641" y="4941573"/>
            <a:ext cx="273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Evaluate: delay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D1AB5E-3ED7-2164-10B9-E3ECA5948AD7}"/>
              </a:ext>
            </a:extLst>
          </p:cNvPr>
          <p:cNvSpPr txBox="1"/>
          <p:nvPr/>
        </p:nvSpPr>
        <p:spPr>
          <a:xfrm>
            <a:off x="9238954" y="4941573"/>
            <a:ext cx="273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Evaluate: delay 2</a:t>
            </a:r>
          </a:p>
        </p:txBody>
      </p:sp>
    </p:spTree>
    <p:extLst>
      <p:ext uri="{BB962C8B-B14F-4D97-AF65-F5344CB8AC3E}">
        <p14:creationId xmlns:p14="http://schemas.microsoft.com/office/powerpoint/2010/main" val="140913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DE9681-E1F2-D6C7-CAD9-BF8BC2B756B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105" charset="-128"/>
              </a:rPr>
              <a:t>Example Differential Dynamic Logic</a:t>
            </a:r>
            <a:endParaRPr lang="en-GB" dirty="0"/>
          </a:p>
        </p:txBody>
      </p:sp>
      <p:pic>
        <p:nvPicPr>
          <p:cNvPr id="5" name="Picture 4" descr="A diagram of a circuit&#10;&#10;AI-generated content may be incorrect.">
            <a:extLst>
              <a:ext uri="{FF2B5EF4-FFF2-40B4-BE49-F238E27FC236}">
                <a16:creationId xmlns:a16="http://schemas.microsoft.com/office/drawing/2014/main" id="{E39E37AB-9572-3973-4663-63B09C7CE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178" y="777377"/>
            <a:ext cx="8057643" cy="5303245"/>
          </a:xfrm>
          <a:prstGeom prst="rect">
            <a:avLst/>
          </a:prstGeom>
        </p:spPr>
      </p:pic>
      <p:sp>
        <p:nvSpPr>
          <p:cNvPr id="2" name="Free-form: Shape 1">
            <a:extLst>
              <a:ext uri="{FF2B5EF4-FFF2-40B4-BE49-F238E27FC236}">
                <a16:creationId xmlns:a16="http://schemas.microsoft.com/office/drawing/2014/main" id="{4F49298F-92E8-1186-4EB2-7439A1D07FD3}"/>
              </a:ext>
            </a:extLst>
          </p:cNvPr>
          <p:cNvSpPr/>
          <p:nvPr/>
        </p:nvSpPr>
        <p:spPr>
          <a:xfrm>
            <a:off x="2110573" y="6417332"/>
            <a:ext cx="2221889" cy="324036"/>
          </a:xfrm>
          <a:custGeom>
            <a:avLst/>
            <a:gdLst>
              <a:gd name="connsiteX0" fmla="*/ 0 w 2221889"/>
              <a:gd name="connsiteY0" fmla="*/ 0 h 216024"/>
              <a:gd name="connsiteX1" fmla="*/ 2113216 w 2221889"/>
              <a:gd name="connsiteY1" fmla="*/ 0 h 216024"/>
              <a:gd name="connsiteX2" fmla="*/ 2221889 w 2221889"/>
              <a:gd name="connsiteY2" fmla="*/ 108673 h 216024"/>
              <a:gd name="connsiteX3" fmla="*/ 2114538 w 2221889"/>
              <a:gd name="connsiteY3" fmla="*/ 216024 h 216024"/>
              <a:gd name="connsiteX4" fmla="*/ 1326 w 2221889"/>
              <a:gd name="connsiteY4" fmla="*/ 216024 h 216024"/>
              <a:gd name="connsiteX5" fmla="*/ 108675 w 2221889"/>
              <a:gd name="connsiteY5" fmla="*/ 108675 h 216024"/>
              <a:gd name="connsiteX6" fmla="*/ 0 w 2221889"/>
              <a:gd name="connsiteY6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1889" h="216024">
                <a:moveTo>
                  <a:pt x="0" y="0"/>
                </a:moveTo>
                <a:lnTo>
                  <a:pt x="2113216" y="0"/>
                </a:lnTo>
                <a:lnTo>
                  <a:pt x="2221889" y="108673"/>
                </a:lnTo>
                <a:lnTo>
                  <a:pt x="2114538" y="216024"/>
                </a:lnTo>
                <a:lnTo>
                  <a:pt x="1326" y="216024"/>
                </a:lnTo>
                <a:lnTo>
                  <a:pt x="108675" y="1086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8A0CB764-F530-CFC6-F024-87C3E94D26E2}"/>
              </a:ext>
            </a:extLst>
          </p:cNvPr>
          <p:cNvSpPr/>
          <p:nvPr/>
        </p:nvSpPr>
        <p:spPr>
          <a:xfrm>
            <a:off x="4295800" y="6417332"/>
            <a:ext cx="2221226" cy="324036"/>
          </a:xfrm>
          <a:custGeom>
            <a:avLst/>
            <a:gdLst>
              <a:gd name="connsiteX0" fmla="*/ 0 w 2221226"/>
              <a:gd name="connsiteY0" fmla="*/ 0 h 216024"/>
              <a:gd name="connsiteX1" fmla="*/ 2113215 w 2221226"/>
              <a:gd name="connsiteY1" fmla="*/ 0 h 216024"/>
              <a:gd name="connsiteX2" fmla="*/ 2221226 w 2221226"/>
              <a:gd name="connsiteY2" fmla="*/ 108011 h 216024"/>
              <a:gd name="connsiteX3" fmla="*/ 2113212 w 2221226"/>
              <a:gd name="connsiteY3" fmla="*/ 216024 h 216024"/>
              <a:gd name="connsiteX4" fmla="*/ 1322 w 2221226"/>
              <a:gd name="connsiteY4" fmla="*/ 216024 h 216024"/>
              <a:gd name="connsiteX5" fmla="*/ 108671 w 2221226"/>
              <a:gd name="connsiteY5" fmla="*/ 108675 h 216024"/>
              <a:gd name="connsiteX6" fmla="*/ 108669 w 2221226"/>
              <a:gd name="connsiteY6" fmla="*/ 108673 h 216024"/>
              <a:gd name="connsiteX7" fmla="*/ 108671 w 2221226"/>
              <a:gd name="connsiteY7" fmla="*/ 108671 h 216024"/>
              <a:gd name="connsiteX8" fmla="*/ 0 w 2221226"/>
              <a:gd name="connsiteY8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226" h="216024">
                <a:moveTo>
                  <a:pt x="0" y="0"/>
                </a:moveTo>
                <a:lnTo>
                  <a:pt x="2113215" y="0"/>
                </a:lnTo>
                <a:lnTo>
                  <a:pt x="2221226" y="108011"/>
                </a:lnTo>
                <a:lnTo>
                  <a:pt x="2113212" y="216024"/>
                </a:lnTo>
                <a:lnTo>
                  <a:pt x="1322" y="216024"/>
                </a:lnTo>
                <a:lnTo>
                  <a:pt x="108671" y="108675"/>
                </a:lnTo>
                <a:lnTo>
                  <a:pt x="108669" y="108673"/>
                </a:lnTo>
                <a:lnTo>
                  <a:pt x="108671" y="1086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7" name="Free-form: Shape 6">
            <a:extLst>
              <a:ext uri="{FF2B5EF4-FFF2-40B4-BE49-F238E27FC236}">
                <a16:creationId xmlns:a16="http://schemas.microsoft.com/office/drawing/2014/main" id="{2E63C8C2-9602-081E-7333-7FD690ECF5A6}"/>
              </a:ext>
            </a:extLst>
          </p:cNvPr>
          <p:cNvSpPr/>
          <p:nvPr/>
        </p:nvSpPr>
        <p:spPr>
          <a:xfrm>
            <a:off x="6483813" y="6417332"/>
            <a:ext cx="1978090" cy="324036"/>
          </a:xfrm>
          <a:custGeom>
            <a:avLst/>
            <a:gdLst>
              <a:gd name="connsiteX0" fmla="*/ 5 w 1978090"/>
              <a:gd name="connsiteY0" fmla="*/ 0 h 216024"/>
              <a:gd name="connsiteX1" fmla="*/ 1942085 w 1978090"/>
              <a:gd name="connsiteY1" fmla="*/ 0 h 216024"/>
              <a:gd name="connsiteX2" fmla="*/ 1978090 w 1978090"/>
              <a:gd name="connsiteY2" fmla="*/ 36005 h 216024"/>
              <a:gd name="connsiteX3" fmla="*/ 1978090 w 1978090"/>
              <a:gd name="connsiteY3" fmla="*/ 180019 h 216024"/>
              <a:gd name="connsiteX4" fmla="*/ 1942085 w 1978090"/>
              <a:gd name="connsiteY4" fmla="*/ 216024 h 216024"/>
              <a:gd name="connsiteX5" fmla="*/ 0 w 1978090"/>
              <a:gd name="connsiteY5" fmla="*/ 216024 h 216024"/>
              <a:gd name="connsiteX6" fmla="*/ 107353 w 1978090"/>
              <a:gd name="connsiteY6" fmla="*/ 108671 h 216024"/>
              <a:gd name="connsiteX7" fmla="*/ 106693 w 1978090"/>
              <a:gd name="connsiteY7" fmla="*/ 108011 h 216024"/>
              <a:gd name="connsiteX8" fmla="*/ 107354 w 1978090"/>
              <a:gd name="connsiteY8" fmla="*/ 107349 h 216024"/>
              <a:gd name="connsiteX9" fmla="*/ 5 w 1978090"/>
              <a:gd name="connsiteY9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090" h="216024">
                <a:moveTo>
                  <a:pt x="5" y="0"/>
                </a:moveTo>
                <a:lnTo>
                  <a:pt x="1942085" y="0"/>
                </a:lnTo>
                <a:cubicBezTo>
                  <a:pt x="1961970" y="0"/>
                  <a:pt x="1978090" y="16120"/>
                  <a:pt x="1978090" y="36005"/>
                </a:cubicBezTo>
                <a:lnTo>
                  <a:pt x="1978090" y="180019"/>
                </a:lnTo>
                <a:cubicBezTo>
                  <a:pt x="1978090" y="199904"/>
                  <a:pt x="1961970" y="216024"/>
                  <a:pt x="1942085" y="216024"/>
                </a:cubicBezTo>
                <a:lnTo>
                  <a:pt x="0" y="216024"/>
                </a:lnTo>
                <a:lnTo>
                  <a:pt x="107353" y="108671"/>
                </a:lnTo>
                <a:lnTo>
                  <a:pt x="106693" y="108011"/>
                </a:lnTo>
                <a:lnTo>
                  <a:pt x="107354" y="107349"/>
                </a:lnTo>
                <a:lnTo>
                  <a:pt x="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C6F3265A-3707-B52A-E954-7298E523B9EE}"/>
              </a:ext>
            </a:extLst>
          </p:cNvPr>
          <p:cNvSpPr/>
          <p:nvPr/>
        </p:nvSpPr>
        <p:spPr>
          <a:xfrm>
            <a:off x="107503" y="6417332"/>
            <a:ext cx="2039736" cy="324036"/>
          </a:xfrm>
          <a:custGeom>
            <a:avLst/>
            <a:gdLst>
              <a:gd name="connsiteX0" fmla="*/ 36005 w 2039736"/>
              <a:gd name="connsiteY0" fmla="*/ 0 h 216024"/>
              <a:gd name="connsiteX1" fmla="*/ 1931061 w 2039736"/>
              <a:gd name="connsiteY1" fmla="*/ 0 h 216024"/>
              <a:gd name="connsiteX2" fmla="*/ 2039736 w 2039736"/>
              <a:gd name="connsiteY2" fmla="*/ 108675 h 216024"/>
              <a:gd name="connsiteX3" fmla="*/ 1932387 w 2039736"/>
              <a:gd name="connsiteY3" fmla="*/ 216024 h 216024"/>
              <a:gd name="connsiteX4" fmla="*/ 36005 w 2039736"/>
              <a:gd name="connsiteY4" fmla="*/ 216024 h 216024"/>
              <a:gd name="connsiteX5" fmla="*/ 0 w 2039736"/>
              <a:gd name="connsiteY5" fmla="*/ 180019 h 216024"/>
              <a:gd name="connsiteX6" fmla="*/ 0 w 2039736"/>
              <a:gd name="connsiteY6" fmla="*/ 36005 h 216024"/>
              <a:gd name="connsiteX7" fmla="*/ 36005 w 2039736"/>
              <a:gd name="connsiteY7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736" h="216024">
                <a:moveTo>
                  <a:pt x="36005" y="0"/>
                </a:moveTo>
                <a:lnTo>
                  <a:pt x="1931061" y="0"/>
                </a:lnTo>
                <a:lnTo>
                  <a:pt x="2039736" y="108675"/>
                </a:lnTo>
                <a:lnTo>
                  <a:pt x="1932387" y="216024"/>
                </a:lnTo>
                <a:lnTo>
                  <a:pt x="36005" y="216024"/>
                </a:lnTo>
                <a:cubicBezTo>
                  <a:pt x="16120" y="216024"/>
                  <a:pt x="0" y="199904"/>
                  <a:pt x="0" y="180019"/>
                </a:cubicBezTo>
                <a:lnTo>
                  <a:pt x="0" y="36005"/>
                </a:lnTo>
                <a:cubicBezTo>
                  <a:pt x="0" y="16120"/>
                  <a:pt x="16120" y="0"/>
                  <a:pt x="3600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0327112-4E59-F9ED-17B0-090C8CA5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2" y="6412247"/>
            <a:ext cx="752475" cy="365125"/>
          </a:xfrm>
        </p:spPr>
        <p:txBody>
          <a:bodyPr/>
          <a:lstStyle/>
          <a:p>
            <a:fld id="{FB26DB05-C0A7-4CEE-B91C-601C9140E922}" type="slidenum">
              <a:rPr lang="en-GB" sz="1800" noProof="0" smtClean="0">
                <a:solidFill>
                  <a:schemeClr val="tx1"/>
                </a:solidFill>
              </a:rPr>
              <a:pPr/>
              <a:t>15</a:t>
            </a:fld>
            <a:endParaRPr lang="en-GB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6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A402C-E270-820C-5B58-67F3C08C4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1F74F6-1CA6-1784-E21D-34F42E1B9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404" y="2996952"/>
            <a:ext cx="10705188" cy="630982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73C4B2E-1956-FD20-A24E-EE4E187B12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Picture 2" descr="Logo ES&amp;S">
            <a:extLst>
              <a:ext uri="{FF2B5EF4-FFF2-40B4-BE49-F238E27FC236}">
                <a16:creationId xmlns:a16="http://schemas.microsoft.com/office/drawing/2014/main" id="{5F80D321-3779-0A54-FD31-3B1DC1640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6265305"/>
            <a:ext cx="1488165" cy="4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474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69A3BE-DDD8-1A02-EF25-056C936611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4417" y="187301"/>
            <a:ext cx="10972800" cy="433387"/>
          </a:xfrm>
        </p:spPr>
        <p:txBody>
          <a:bodyPr/>
          <a:lstStyle/>
          <a:p>
            <a:pPr algn="ctr"/>
            <a:r>
              <a:rPr lang="en-GB" sz="3600" b="0" noProof="0" dirty="0">
                <a:solidFill>
                  <a:schemeClr val="tx1"/>
                </a:solidFill>
                <a:latin typeface="+mj-lt"/>
              </a:rPr>
              <a:t>Characteristics of Delay Cell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8411C-015A-48C9-09C9-AE34D1554D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94" b="339"/>
          <a:stretch>
            <a:fillRect/>
          </a:stretch>
        </p:blipFill>
        <p:spPr>
          <a:xfrm>
            <a:off x="2200697" y="2402703"/>
            <a:ext cx="7790607" cy="3812467"/>
          </a:xfrm>
          <a:prstGeom prst="rect">
            <a:avLst/>
          </a:prstGeom>
        </p:spPr>
      </p:pic>
      <p:pic>
        <p:nvPicPr>
          <p:cNvPr id="10" name="Picture 9" descr="A diagram of a network&#10;&#10;AI-generated content may be incorrect.">
            <a:extLst>
              <a:ext uri="{FF2B5EF4-FFF2-40B4-BE49-F238E27FC236}">
                <a16:creationId xmlns:a16="http://schemas.microsoft.com/office/drawing/2014/main" id="{A604A487-6B41-90EC-F423-813148B850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26" y="802769"/>
            <a:ext cx="7073548" cy="1599934"/>
          </a:xfrm>
          <a:prstGeom prst="rect">
            <a:avLst/>
          </a:prstGeom>
        </p:spPr>
      </p:pic>
      <p:sp>
        <p:nvSpPr>
          <p:cNvPr id="4" name="Free-form: Shape 3">
            <a:extLst>
              <a:ext uri="{FF2B5EF4-FFF2-40B4-BE49-F238E27FC236}">
                <a16:creationId xmlns:a16="http://schemas.microsoft.com/office/drawing/2014/main" id="{54601D75-5AB6-A782-08CE-A5AEADE557AC}"/>
              </a:ext>
            </a:extLst>
          </p:cNvPr>
          <p:cNvSpPr/>
          <p:nvPr/>
        </p:nvSpPr>
        <p:spPr>
          <a:xfrm>
            <a:off x="2110573" y="6417332"/>
            <a:ext cx="2221889" cy="324036"/>
          </a:xfrm>
          <a:custGeom>
            <a:avLst/>
            <a:gdLst>
              <a:gd name="connsiteX0" fmla="*/ 0 w 2221889"/>
              <a:gd name="connsiteY0" fmla="*/ 0 h 216024"/>
              <a:gd name="connsiteX1" fmla="*/ 2113216 w 2221889"/>
              <a:gd name="connsiteY1" fmla="*/ 0 h 216024"/>
              <a:gd name="connsiteX2" fmla="*/ 2221889 w 2221889"/>
              <a:gd name="connsiteY2" fmla="*/ 108673 h 216024"/>
              <a:gd name="connsiteX3" fmla="*/ 2114538 w 2221889"/>
              <a:gd name="connsiteY3" fmla="*/ 216024 h 216024"/>
              <a:gd name="connsiteX4" fmla="*/ 1326 w 2221889"/>
              <a:gd name="connsiteY4" fmla="*/ 216024 h 216024"/>
              <a:gd name="connsiteX5" fmla="*/ 108675 w 2221889"/>
              <a:gd name="connsiteY5" fmla="*/ 108675 h 216024"/>
              <a:gd name="connsiteX6" fmla="*/ 0 w 2221889"/>
              <a:gd name="connsiteY6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1889" h="216024">
                <a:moveTo>
                  <a:pt x="0" y="0"/>
                </a:moveTo>
                <a:lnTo>
                  <a:pt x="2113216" y="0"/>
                </a:lnTo>
                <a:lnTo>
                  <a:pt x="2221889" y="108673"/>
                </a:lnTo>
                <a:lnTo>
                  <a:pt x="2114538" y="216024"/>
                </a:lnTo>
                <a:lnTo>
                  <a:pt x="1326" y="216024"/>
                </a:lnTo>
                <a:lnTo>
                  <a:pt x="108675" y="1086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5" name="Free-form: Shape 4">
            <a:extLst>
              <a:ext uri="{FF2B5EF4-FFF2-40B4-BE49-F238E27FC236}">
                <a16:creationId xmlns:a16="http://schemas.microsoft.com/office/drawing/2014/main" id="{13F02E99-9E8D-9FE5-71C0-3D4A6A6C2E38}"/>
              </a:ext>
            </a:extLst>
          </p:cNvPr>
          <p:cNvSpPr/>
          <p:nvPr/>
        </p:nvSpPr>
        <p:spPr>
          <a:xfrm>
            <a:off x="4295800" y="6417332"/>
            <a:ext cx="2221226" cy="324036"/>
          </a:xfrm>
          <a:custGeom>
            <a:avLst/>
            <a:gdLst>
              <a:gd name="connsiteX0" fmla="*/ 0 w 2221226"/>
              <a:gd name="connsiteY0" fmla="*/ 0 h 216024"/>
              <a:gd name="connsiteX1" fmla="*/ 2113215 w 2221226"/>
              <a:gd name="connsiteY1" fmla="*/ 0 h 216024"/>
              <a:gd name="connsiteX2" fmla="*/ 2221226 w 2221226"/>
              <a:gd name="connsiteY2" fmla="*/ 108011 h 216024"/>
              <a:gd name="connsiteX3" fmla="*/ 2113212 w 2221226"/>
              <a:gd name="connsiteY3" fmla="*/ 216024 h 216024"/>
              <a:gd name="connsiteX4" fmla="*/ 1322 w 2221226"/>
              <a:gd name="connsiteY4" fmla="*/ 216024 h 216024"/>
              <a:gd name="connsiteX5" fmla="*/ 108671 w 2221226"/>
              <a:gd name="connsiteY5" fmla="*/ 108675 h 216024"/>
              <a:gd name="connsiteX6" fmla="*/ 108669 w 2221226"/>
              <a:gd name="connsiteY6" fmla="*/ 108673 h 216024"/>
              <a:gd name="connsiteX7" fmla="*/ 108671 w 2221226"/>
              <a:gd name="connsiteY7" fmla="*/ 108671 h 216024"/>
              <a:gd name="connsiteX8" fmla="*/ 0 w 2221226"/>
              <a:gd name="connsiteY8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226" h="216024">
                <a:moveTo>
                  <a:pt x="0" y="0"/>
                </a:moveTo>
                <a:lnTo>
                  <a:pt x="2113215" y="0"/>
                </a:lnTo>
                <a:lnTo>
                  <a:pt x="2221226" y="108011"/>
                </a:lnTo>
                <a:lnTo>
                  <a:pt x="2113212" y="216024"/>
                </a:lnTo>
                <a:lnTo>
                  <a:pt x="1322" y="216024"/>
                </a:lnTo>
                <a:lnTo>
                  <a:pt x="108671" y="108675"/>
                </a:lnTo>
                <a:lnTo>
                  <a:pt x="108669" y="108673"/>
                </a:lnTo>
                <a:lnTo>
                  <a:pt x="108671" y="1086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9" name="Free-form: Shape 8">
            <a:extLst>
              <a:ext uri="{FF2B5EF4-FFF2-40B4-BE49-F238E27FC236}">
                <a16:creationId xmlns:a16="http://schemas.microsoft.com/office/drawing/2014/main" id="{DA7A7FFC-815D-C065-697E-E218B2078D93}"/>
              </a:ext>
            </a:extLst>
          </p:cNvPr>
          <p:cNvSpPr/>
          <p:nvPr/>
        </p:nvSpPr>
        <p:spPr>
          <a:xfrm>
            <a:off x="6483813" y="6417332"/>
            <a:ext cx="1978090" cy="324036"/>
          </a:xfrm>
          <a:custGeom>
            <a:avLst/>
            <a:gdLst>
              <a:gd name="connsiteX0" fmla="*/ 5 w 1978090"/>
              <a:gd name="connsiteY0" fmla="*/ 0 h 216024"/>
              <a:gd name="connsiteX1" fmla="*/ 1942085 w 1978090"/>
              <a:gd name="connsiteY1" fmla="*/ 0 h 216024"/>
              <a:gd name="connsiteX2" fmla="*/ 1978090 w 1978090"/>
              <a:gd name="connsiteY2" fmla="*/ 36005 h 216024"/>
              <a:gd name="connsiteX3" fmla="*/ 1978090 w 1978090"/>
              <a:gd name="connsiteY3" fmla="*/ 180019 h 216024"/>
              <a:gd name="connsiteX4" fmla="*/ 1942085 w 1978090"/>
              <a:gd name="connsiteY4" fmla="*/ 216024 h 216024"/>
              <a:gd name="connsiteX5" fmla="*/ 0 w 1978090"/>
              <a:gd name="connsiteY5" fmla="*/ 216024 h 216024"/>
              <a:gd name="connsiteX6" fmla="*/ 107353 w 1978090"/>
              <a:gd name="connsiteY6" fmla="*/ 108671 h 216024"/>
              <a:gd name="connsiteX7" fmla="*/ 106693 w 1978090"/>
              <a:gd name="connsiteY7" fmla="*/ 108011 h 216024"/>
              <a:gd name="connsiteX8" fmla="*/ 107354 w 1978090"/>
              <a:gd name="connsiteY8" fmla="*/ 107349 h 216024"/>
              <a:gd name="connsiteX9" fmla="*/ 5 w 1978090"/>
              <a:gd name="connsiteY9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090" h="216024">
                <a:moveTo>
                  <a:pt x="5" y="0"/>
                </a:moveTo>
                <a:lnTo>
                  <a:pt x="1942085" y="0"/>
                </a:lnTo>
                <a:cubicBezTo>
                  <a:pt x="1961970" y="0"/>
                  <a:pt x="1978090" y="16120"/>
                  <a:pt x="1978090" y="36005"/>
                </a:cubicBezTo>
                <a:lnTo>
                  <a:pt x="1978090" y="180019"/>
                </a:lnTo>
                <a:cubicBezTo>
                  <a:pt x="1978090" y="199904"/>
                  <a:pt x="1961970" y="216024"/>
                  <a:pt x="1942085" y="216024"/>
                </a:cubicBezTo>
                <a:lnTo>
                  <a:pt x="0" y="216024"/>
                </a:lnTo>
                <a:lnTo>
                  <a:pt x="107353" y="108671"/>
                </a:lnTo>
                <a:lnTo>
                  <a:pt x="106693" y="108011"/>
                </a:lnTo>
                <a:lnTo>
                  <a:pt x="107354" y="107349"/>
                </a:lnTo>
                <a:lnTo>
                  <a:pt x="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12" name="Free-form: Shape 11">
            <a:extLst>
              <a:ext uri="{FF2B5EF4-FFF2-40B4-BE49-F238E27FC236}">
                <a16:creationId xmlns:a16="http://schemas.microsoft.com/office/drawing/2014/main" id="{6FCF5BE7-9387-C064-A3B8-400C1F0AEFDE}"/>
              </a:ext>
            </a:extLst>
          </p:cNvPr>
          <p:cNvSpPr/>
          <p:nvPr/>
        </p:nvSpPr>
        <p:spPr>
          <a:xfrm>
            <a:off x="107503" y="6417332"/>
            <a:ext cx="2039736" cy="324036"/>
          </a:xfrm>
          <a:custGeom>
            <a:avLst/>
            <a:gdLst>
              <a:gd name="connsiteX0" fmla="*/ 36005 w 2039736"/>
              <a:gd name="connsiteY0" fmla="*/ 0 h 216024"/>
              <a:gd name="connsiteX1" fmla="*/ 1931061 w 2039736"/>
              <a:gd name="connsiteY1" fmla="*/ 0 h 216024"/>
              <a:gd name="connsiteX2" fmla="*/ 2039736 w 2039736"/>
              <a:gd name="connsiteY2" fmla="*/ 108675 h 216024"/>
              <a:gd name="connsiteX3" fmla="*/ 1932387 w 2039736"/>
              <a:gd name="connsiteY3" fmla="*/ 216024 h 216024"/>
              <a:gd name="connsiteX4" fmla="*/ 36005 w 2039736"/>
              <a:gd name="connsiteY4" fmla="*/ 216024 h 216024"/>
              <a:gd name="connsiteX5" fmla="*/ 0 w 2039736"/>
              <a:gd name="connsiteY5" fmla="*/ 180019 h 216024"/>
              <a:gd name="connsiteX6" fmla="*/ 0 w 2039736"/>
              <a:gd name="connsiteY6" fmla="*/ 36005 h 216024"/>
              <a:gd name="connsiteX7" fmla="*/ 36005 w 2039736"/>
              <a:gd name="connsiteY7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736" h="216024">
                <a:moveTo>
                  <a:pt x="36005" y="0"/>
                </a:moveTo>
                <a:lnTo>
                  <a:pt x="1931061" y="0"/>
                </a:lnTo>
                <a:lnTo>
                  <a:pt x="2039736" y="108675"/>
                </a:lnTo>
                <a:lnTo>
                  <a:pt x="1932387" y="216024"/>
                </a:lnTo>
                <a:lnTo>
                  <a:pt x="36005" y="216024"/>
                </a:lnTo>
                <a:cubicBezTo>
                  <a:pt x="16120" y="216024"/>
                  <a:pt x="0" y="199904"/>
                  <a:pt x="0" y="180019"/>
                </a:cubicBezTo>
                <a:lnTo>
                  <a:pt x="0" y="36005"/>
                </a:lnTo>
                <a:cubicBezTo>
                  <a:pt x="0" y="16120"/>
                  <a:pt x="16120" y="0"/>
                  <a:pt x="3600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48ED108A-18AF-6019-D92F-99937099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2" y="6412247"/>
            <a:ext cx="752475" cy="365125"/>
          </a:xfrm>
        </p:spPr>
        <p:txBody>
          <a:bodyPr/>
          <a:lstStyle/>
          <a:p>
            <a:fld id="{FB26DB05-C0A7-4CEE-B91C-601C9140E922}" type="slidenum">
              <a:rPr lang="en-GB" sz="1800" noProof="0" smtClean="0">
                <a:solidFill>
                  <a:schemeClr val="tx1"/>
                </a:solidFill>
              </a:rPr>
              <a:pPr/>
              <a:t>17</a:t>
            </a:fld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0E7D5C-7001-D644-3970-BD2DAFB27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12570" y="2530442"/>
            <a:ext cx="4104456" cy="1770786"/>
          </a:xfrm>
        </p:spPr>
        <p:txBody>
          <a:bodyPr/>
          <a:lstStyle/>
          <a:p>
            <a:pPr marL="457200" lvl="1" indent="0">
              <a:buNone/>
            </a:pPr>
            <a:r>
              <a:rPr lang="en-GB" sz="1400" noProof="0" dirty="0"/>
              <a:t>Constant delay:</a:t>
            </a:r>
          </a:p>
          <a:p>
            <a:pPr marL="457200" lvl="1" indent="0">
              <a:buNone/>
            </a:pPr>
            <a:r>
              <a:rPr lang="en-GB" sz="1400" b="1" noProof="0" dirty="0"/>
              <a:t>250 ns </a:t>
            </a:r>
            <a:r>
              <a:rPr lang="en-GB" sz="1400" noProof="0" dirty="0"/>
              <a:t>delay for 3 V</a:t>
            </a:r>
          </a:p>
          <a:p>
            <a:pPr marL="457200" lvl="1" indent="0">
              <a:buNone/>
            </a:pPr>
            <a:r>
              <a:rPr lang="en-GB" sz="1400" dirty="0"/>
              <a:t>Depends on supply voltage</a:t>
            </a:r>
            <a:endParaRPr lang="en-GB" sz="1400" noProof="0" dirty="0"/>
          </a:p>
          <a:p>
            <a:pPr marL="457200" lvl="1" indent="0">
              <a:buNone/>
            </a:pPr>
            <a:r>
              <a:rPr lang="en-GB" sz="1400" b="1" dirty="0"/>
              <a:t>Depends on </a:t>
            </a:r>
            <a:r>
              <a:rPr lang="en-GB" sz="1400" b="1" noProof="0" dirty="0"/>
              <a:t>load</a:t>
            </a:r>
            <a:endParaRPr lang="en-GB" sz="1400" noProof="0" dirty="0"/>
          </a:p>
        </p:txBody>
      </p:sp>
    </p:spTree>
    <p:extLst>
      <p:ext uri="{BB962C8B-B14F-4D97-AF65-F5344CB8AC3E}">
        <p14:creationId xmlns:p14="http://schemas.microsoft.com/office/powerpoint/2010/main" val="427974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057751-DD16-70D6-BD73-E20AE79710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4417" y="188640"/>
            <a:ext cx="10972800" cy="433387"/>
          </a:xfrm>
        </p:spPr>
        <p:txBody>
          <a:bodyPr wrap="square" anchor="ctr">
            <a:noAutofit/>
          </a:bodyPr>
          <a:lstStyle/>
          <a:p>
            <a:pPr algn="ctr"/>
            <a:r>
              <a:rPr lang="en-GB" b="0" noProof="0" dirty="0">
                <a:solidFill>
                  <a:schemeClr val="tx1"/>
                </a:solidFill>
                <a:latin typeface="+mj-lt"/>
              </a:rPr>
              <a:t>Validation</a:t>
            </a:r>
          </a:p>
        </p:txBody>
      </p:sp>
      <p:graphicFrame>
        <p:nvGraphicFramePr>
          <p:cNvPr id="21" name="Content Placeholder 1">
            <a:extLst>
              <a:ext uri="{FF2B5EF4-FFF2-40B4-BE49-F238E27FC236}">
                <a16:creationId xmlns:a16="http://schemas.microsoft.com/office/drawing/2014/main" id="{48F7C3CE-AFEE-448C-78AD-AFC1082E29D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26274849"/>
              </p:ext>
            </p:extLst>
          </p:nvPr>
        </p:nvGraphicFramePr>
        <p:xfrm>
          <a:off x="609600" y="874169"/>
          <a:ext cx="10972800" cy="1474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ree-form: Shape 1">
            <a:extLst>
              <a:ext uri="{FF2B5EF4-FFF2-40B4-BE49-F238E27FC236}">
                <a16:creationId xmlns:a16="http://schemas.microsoft.com/office/drawing/2014/main" id="{83AB819A-E986-D658-5245-E046286C3081}"/>
              </a:ext>
            </a:extLst>
          </p:cNvPr>
          <p:cNvSpPr/>
          <p:nvPr/>
        </p:nvSpPr>
        <p:spPr>
          <a:xfrm>
            <a:off x="2110573" y="6417332"/>
            <a:ext cx="2221889" cy="324036"/>
          </a:xfrm>
          <a:custGeom>
            <a:avLst/>
            <a:gdLst>
              <a:gd name="connsiteX0" fmla="*/ 0 w 2221889"/>
              <a:gd name="connsiteY0" fmla="*/ 0 h 216024"/>
              <a:gd name="connsiteX1" fmla="*/ 2113216 w 2221889"/>
              <a:gd name="connsiteY1" fmla="*/ 0 h 216024"/>
              <a:gd name="connsiteX2" fmla="*/ 2221889 w 2221889"/>
              <a:gd name="connsiteY2" fmla="*/ 108673 h 216024"/>
              <a:gd name="connsiteX3" fmla="*/ 2114538 w 2221889"/>
              <a:gd name="connsiteY3" fmla="*/ 216024 h 216024"/>
              <a:gd name="connsiteX4" fmla="*/ 1326 w 2221889"/>
              <a:gd name="connsiteY4" fmla="*/ 216024 h 216024"/>
              <a:gd name="connsiteX5" fmla="*/ 108675 w 2221889"/>
              <a:gd name="connsiteY5" fmla="*/ 108675 h 216024"/>
              <a:gd name="connsiteX6" fmla="*/ 0 w 2221889"/>
              <a:gd name="connsiteY6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1889" h="216024">
                <a:moveTo>
                  <a:pt x="0" y="0"/>
                </a:moveTo>
                <a:lnTo>
                  <a:pt x="2113216" y="0"/>
                </a:lnTo>
                <a:lnTo>
                  <a:pt x="2221889" y="108673"/>
                </a:lnTo>
                <a:lnTo>
                  <a:pt x="2114538" y="216024"/>
                </a:lnTo>
                <a:lnTo>
                  <a:pt x="1326" y="216024"/>
                </a:lnTo>
                <a:lnTo>
                  <a:pt x="108675" y="1086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4" name="Free-form: Shape 3">
            <a:extLst>
              <a:ext uri="{FF2B5EF4-FFF2-40B4-BE49-F238E27FC236}">
                <a16:creationId xmlns:a16="http://schemas.microsoft.com/office/drawing/2014/main" id="{889E8816-ACA9-8E82-C977-4DE53B3F50EA}"/>
              </a:ext>
            </a:extLst>
          </p:cNvPr>
          <p:cNvSpPr/>
          <p:nvPr/>
        </p:nvSpPr>
        <p:spPr>
          <a:xfrm>
            <a:off x="4295800" y="6417332"/>
            <a:ext cx="2221226" cy="324036"/>
          </a:xfrm>
          <a:custGeom>
            <a:avLst/>
            <a:gdLst>
              <a:gd name="connsiteX0" fmla="*/ 0 w 2221226"/>
              <a:gd name="connsiteY0" fmla="*/ 0 h 216024"/>
              <a:gd name="connsiteX1" fmla="*/ 2113215 w 2221226"/>
              <a:gd name="connsiteY1" fmla="*/ 0 h 216024"/>
              <a:gd name="connsiteX2" fmla="*/ 2221226 w 2221226"/>
              <a:gd name="connsiteY2" fmla="*/ 108011 h 216024"/>
              <a:gd name="connsiteX3" fmla="*/ 2113212 w 2221226"/>
              <a:gd name="connsiteY3" fmla="*/ 216024 h 216024"/>
              <a:gd name="connsiteX4" fmla="*/ 1322 w 2221226"/>
              <a:gd name="connsiteY4" fmla="*/ 216024 h 216024"/>
              <a:gd name="connsiteX5" fmla="*/ 108671 w 2221226"/>
              <a:gd name="connsiteY5" fmla="*/ 108675 h 216024"/>
              <a:gd name="connsiteX6" fmla="*/ 108669 w 2221226"/>
              <a:gd name="connsiteY6" fmla="*/ 108673 h 216024"/>
              <a:gd name="connsiteX7" fmla="*/ 108671 w 2221226"/>
              <a:gd name="connsiteY7" fmla="*/ 108671 h 216024"/>
              <a:gd name="connsiteX8" fmla="*/ 0 w 2221226"/>
              <a:gd name="connsiteY8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226" h="216024">
                <a:moveTo>
                  <a:pt x="0" y="0"/>
                </a:moveTo>
                <a:lnTo>
                  <a:pt x="2113215" y="0"/>
                </a:lnTo>
                <a:lnTo>
                  <a:pt x="2221226" y="108011"/>
                </a:lnTo>
                <a:lnTo>
                  <a:pt x="2113212" y="216024"/>
                </a:lnTo>
                <a:lnTo>
                  <a:pt x="1322" y="216024"/>
                </a:lnTo>
                <a:lnTo>
                  <a:pt x="108671" y="108675"/>
                </a:lnTo>
                <a:lnTo>
                  <a:pt x="108669" y="108673"/>
                </a:lnTo>
                <a:lnTo>
                  <a:pt x="108671" y="1086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Free-form: Shape 4">
            <a:extLst>
              <a:ext uri="{FF2B5EF4-FFF2-40B4-BE49-F238E27FC236}">
                <a16:creationId xmlns:a16="http://schemas.microsoft.com/office/drawing/2014/main" id="{85E0996E-FFB5-619D-63D7-13877A1DC774}"/>
              </a:ext>
            </a:extLst>
          </p:cNvPr>
          <p:cNvSpPr/>
          <p:nvPr/>
        </p:nvSpPr>
        <p:spPr>
          <a:xfrm>
            <a:off x="6483813" y="6417332"/>
            <a:ext cx="1978090" cy="324036"/>
          </a:xfrm>
          <a:custGeom>
            <a:avLst/>
            <a:gdLst>
              <a:gd name="connsiteX0" fmla="*/ 5 w 1978090"/>
              <a:gd name="connsiteY0" fmla="*/ 0 h 216024"/>
              <a:gd name="connsiteX1" fmla="*/ 1942085 w 1978090"/>
              <a:gd name="connsiteY1" fmla="*/ 0 h 216024"/>
              <a:gd name="connsiteX2" fmla="*/ 1978090 w 1978090"/>
              <a:gd name="connsiteY2" fmla="*/ 36005 h 216024"/>
              <a:gd name="connsiteX3" fmla="*/ 1978090 w 1978090"/>
              <a:gd name="connsiteY3" fmla="*/ 180019 h 216024"/>
              <a:gd name="connsiteX4" fmla="*/ 1942085 w 1978090"/>
              <a:gd name="connsiteY4" fmla="*/ 216024 h 216024"/>
              <a:gd name="connsiteX5" fmla="*/ 0 w 1978090"/>
              <a:gd name="connsiteY5" fmla="*/ 216024 h 216024"/>
              <a:gd name="connsiteX6" fmla="*/ 107353 w 1978090"/>
              <a:gd name="connsiteY6" fmla="*/ 108671 h 216024"/>
              <a:gd name="connsiteX7" fmla="*/ 106693 w 1978090"/>
              <a:gd name="connsiteY7" fmla="*/ 108011 h 216024"/>
              <a:gd name="connsiteX8" fmla="*/ 107354 w 1978090"/>
              <a:gd name="connsiteY8" fmla="*/ 107349 h 216024"/>
              <a:gd name="connsiteX9" fmla="*/ 5 w 1978090"/>
              <a:gd name="connsiteY9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090" h="216024">
                <a:moveTo>
                  <a:pt x="5" y="0"/>
                </a:moveTo>
                <a:lnTo>
                  <a:pt x="1942085" y="0"/>
                </a:lnTo>
                <a:cubicBezTo>
                  <a:pt x="1961970" y="0"/>
                  <a:pt x="1978090" y="16120"/>
                  <a:pt x="1978090" y="36005"/>
                </a:cubicBezTo>
                <a:lnTo>
                  <a:pt x="1978090" y="180019"/>
                </a:lnTo>
                <a:cubicBezTo>
                  <a:pt x="1978090" y="199904"/>
                  <a:pt x="1961970" y="216024"/>
                  <a:pt x="1942085" y="216024"/>
                </a:cubicBezTo>
                <a:lnTo>
                  <a:pt x="0" y="216024"/>
                </a:lnTo>
                <a:lnTo>
                  <a:pt x="107353" y="108671"/>
                </a:lnTo>
                <a:lnTo>
                  <a:pt x="106693" y="108011"/>
                </a:lnTo>
                <a:lnTo>
                  <a:pt x="107354" y="107349"/>
                </a:lnTo>
                <a:lnTo>
                  <a:pt x="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7E897391-678B-16F1-F483-923A611434E8}"/>
              </a:ext>
            </a:extLst>
          </p:cNvPr>
          <p:cNvSpPr/>
          <p:nvPr/>
        </p:nvSpPr>
        <p:spPr>
          <a:xfrm>
            <a:off x="107503" y="6417332"/>
            <a:ext cx="2039736" cy="324036"/>
          </a:xfrm>
          <a:custGeom>
            <a:avLst/>
            <a:gdLst>
              <a:gd name="connsiteX0" fmla="*/ 36005 w 2039736"/>
              <a:gd name="connsiteY0" fmla="*/ 0 h 216024"/>
              <a:gd name="connsiteX1" fmla="*/ 1931061 w 2039736"/>
              <a:gd name="connsiteY1" fmla="*/ 0 h 216024"/>
              <a:gd name="connsiteX2" fmla="*/ 2039736 w 2039736"/>
              <a:gd name="connsiteY2" fmla="*/ 108675 h 216024"/>
              <a:gd name="connsiteX3" fmla="*/ 1932387 w 2039736"/>
              <a:gd name="connsiteY3" fmla="*/ 216024 h 216024"/>
              <a:gd name="connsiteX4" fmla="*/ 36005 w 2039736"/>
              <a:gd name="connsiteY4" fmla="*/ 216024 h 216024"/>
              <a:gd name="connsiteX5" fmla="*/ 0 w 2039736"/>
              <a:gd name="connsiteY5" fmla="*/ 180019 h 216024"/>
              <a:gd name="connsiteX6" fmla="*/ 0 w 2039736"/>
              <a:gd name="connsiteY6" fmla="*/ 36005 h 216024"/>
              <a:gd name="connsiteX7" fmla="*/ 36005 w 2039736"/>
              <a:gd name="connsiteY7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736" h="216024">
                <a:moveTo>
                  <a:pt x="36005" y="0"/>
                </a:moveTo>
                <a:lnTo>
                  <a:pt x="1931061" y="0"/>
                </a:lnTo>
                <a:lnTo>
                  <a:pt x="2039736" y="108675"/>
                </a:lnTo>
                <a:lnTo>
                  <a:pt x="1932387" y="216024"/>
                </a:lnTo>
                <a:lnTo>
                  <a:pt x="36005" y="216024"/>
                </a:lnTo>
                <a:cubicBezTo>
                  <a:pt x="16120" y="216024"/>
                  <a:pt x="0" y="199904"/>
                  <a:pt x="0" y="180019"/>
                </a:cubicBezTo>
                <a:lnTo>
                  <a:pt x="0" y="36005"/>
                </a:lnTo>
                <a:cubicBezTo>
                  <a:pt x="0" y="16120"/>
                  <a:pt x="16120" y="0"/>
                  <a:pt x="3600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8E85319-ABB2-3EA0-B11C-FBA01AFAC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2" y="6412247"/>
            <a:ext cx="752475" cy="365125"/>
          </a:xfrm>
        </p:spPr>
        <p:txBody>
          <a:bodyPr/>
          <a:lstStyle/>
          <a:p>
            <a:fld id="{FB26DB05-C0A7-4CEE-B91C-601C9140E922}" type="slidenum">
              <a:rPr lang="en-GB" sz="1800" noProof="0" smtClean="0">
                <a:solidFill>
                  <a:schemeClr val="tx1"/>
                </a:solidFill>
              </a:rPr>
              <a:pPr/>
              <a:t>18</a:t>
            </a:fld>
            <a:endParaRPr lang="en-GB" noProof="0" dirty="0">
              <a:solidFill>
                <a:schemeClr val="tx1"/>
              </a:solidFill>
            </a:endParaRPr>
          </a:p>
        </p:txBody>
      </p:sp>
      <p:graphicFrame>
        <p:nvGraphicFramePr>
          <p:cNvPr id="11" name="Content Placeholder 1">
            <a:extLst>
              <a:ext uri="{FF2B5EF4-FFF2-40B4-BE49-F238E27FC236}">
                <a16:creationId xmlns:a16="http://schemas.microsoft.com/office/drawing/2014/main" id="{432743FB-91BB-6E67-F52E-CF199291A1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7932362"/>
              </p:ext>
            </p:extLst>
          </p:nvPr>
        </p:nvGraphicFramePr>
        <p:xfrm>
          <a:off x="652500" y="4437112"/>
          <a:ext cx="10972800" cy="1474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Content Placeholder 1">
            <a:extLst>
              <a:ext uri="{FF2B5EF4-FFF2-40B4-BE49-F238E27FC236}">
                <a16:creationId xmlns:a16="http://schemas.microsoft.com/office/drawing/2014/main" id="{A114E3D1-42CF-C383-E851-F90B738966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3995059"/>
              </p:ext>
            </p:extLst>
          </p:nvPr>
        </p:nvGraphicFramePr>
        <p:xfrm>
          <a:off x="631050" y="2655641"/>
          <a:ext cx="10972800" cy="1474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04150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0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AFE495C-0340-7C73-027E-6C9A35C8E5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4417" y="187301"/>
            <a:ext cx="10972800" cy="433387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600" b="0" i="0" kern="1200" noProof="0" dirty="0">
                <a:solidFill>
                  <a:schemeClr val="tx1"/>
                </a:solidFill>
                <a:latin typeface="+mj-lt"/>
                <a:ea typeface="ＭＳ Ｐゴシック" pitchFamily="-105" charset="-128"/>
                <a:cs typeface="Verdana"/>
              </a:rPr>
              <a:t>Power Consumption and Operational Speed</a:t>
            </a:r>
          </a:p>
        </p:txBody>
      </p:sp>
      <p:pic>
        <p:nvPicPr>
          <p:cNvPr id="19" name="Picture 18" descr="A graph of a clock frequency&#10;&#10;AI-generated content may be incorrect.">
            <a:extLst>
              <a:ext uri="{FF2B5EF4-FFF2-40B4-BE49-F238E27FC236}">
                <a16:creationId xmlns:a16="http://schemas.microsoft.com/office/drawing/2014/main" id="{D3F7699F-02E8-C82E-C59E-4C91D9D3B6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" b="5862"/>
          <a:stretch>
            <a:fillRect/>
          </a:stretch>
        </p:blipFill>
        <p:spPr>
          <a:xfrm>
            <a:off x="1226402" y="1057576"/>
            <a:ext cx="9739196" cy="4742847"/>
          </a:xfrm>
          <a:prstGeom prst="rect">
            <a:avLst/>
          </a:prstGeom>
        </p:spPr>
      </p:pic>
      <p:sp>
        <p:nvSpPr>
          <p:cNvPr id="2" name="Free-form: Shape 1">
            <a:extLst>
              <a:ext uri="{FF2B5EF4-FFF2-40B4-BE49-F238E27FC236}">
                <a16:creationId xmlns:a16="http://schemas.microsoft.com/office/drawing/2014/main" id="{526BDE99-7BCC-063E-DE41-50318D193F64}"/>
              </a:ext>
            </a:extLst>
          </p:cNvPr>
          <p:cNvSpPr/>
          <p:nvPr/>
        </p:nvSpPr>
        <p:spPr>
          <a:xfrm>
            <a:off x="2110573" y="6417332"/>
            <a:ext cx="2221889" cy="324036"/>
          </a:xfrm>
          <a:custGeom>
            <a:avLst/>
            <a:gdLst>
              <a:gd name="connsiteX0" fmla="*/ 0 w 2221889"/>
              <a:gd name="connsiteY0" fmla="*/ 0 h 216024"/>
              <a:gd name="connsiteX1" fmla="*/ 2113216 w 2221889"/>
              <a:gd name="connsiteY1" fmla="*/ 0 h 216024"/>
              <a:gd name="connsiteX2" fmla="*/ 2221889 w 2221889"/>
              <a:gd name="connsiteY2" fmla="*/ 108673 h 216024"/>
              <a:gd name="connsiteX3" fmla="*/ 2114538 w 2221889"/>
              <a:gd name="connsiteY3" fmla="*/ 216024 h 216024"/>
              <a:gd name="connsiteX4" fmla="*/ 1326 w 2221889"/>
              <a:gd name="connsiteY4" fmla="*/ 216024 h 216024"/>
              <a:gd name="connsiteX5" fmla="*/ 108675 w 2221889"/>
              <a:gd name="connsiteY5" fmla="*/ 108675 h 216024"/>
              <a:gd name="connsiteX6" fmla="*/ 0 w 2221889"/>
              <a:gd name="connsiteY6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1889" h="216024">
                <a:moveTo>
                  <a:pt x="0" y="0"/>
                </a:moveTo>
                <a:lnTo>
                  <a:pt x="2113216" y="0"/>
                </a:lnTo>
                <a:lnTo>
                  <a:pt x="2221889" y="108673"/>
                </a:lnTo>
                <a:lnTo>
                  <a:pt x="2114538" y="216024"/>
                </a:lnTo>
                <a:lnTo>
                  <a:pt x="1326" y="216024"/>
                </a:lnTo>
                <a:lnTo>
                  <a:pt x="108675" y="1086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3" name="Free-form: Shape 2">
            <a:extLst>
              <a:ext uri="{FF2B5EF4-FFF2-40B4-BE49-F238E27FC236}">
                <a16:creationId xmlns:a16="http://schemas.microsoft.com/office/drawing/2014/main" id="{7696900C-20C1-AE27-A29D-5C6184A799F1}"/>
              </a:ext>
            </a:extLst>
          </p:cNvPr>
          <p:cNvSpPr/>
          <p:nvPr/>
        </p:nvSpPr>
        <p:spPr>
          <a:xfrm>
            <a:off x="4295800" y="6417332"/>
            <a:ext cx="2221226" cy="324036"/>
          </a:xfrm>
          <a:custGeom>
            <a:avLst/>
            <a:gdLst>
              <a:gd name="connsiteX0" fmla="*/ 0 w 2221226"/>
              <a:gd name="connsiteY0" fmla="*/ 0 h 216024"/>
              <a:gd name="connsiteX1" fmla="*/ 2113215 w 2221226"/>
              <a:gd name="connsiteY1" fmla="*/ 0 h 216024"/>
              <a:gd name="connsiteX2" fmla="*/ 2221226 w 2221226"/>
              <a:gd name="connsiteY2" fmla="*/ 108011 h 216024"/>
              <a:gd name="connsiteX3" fmla="*/ 2113212 w 2221226"/>
              <a:gd name="connsiteY3" fmla="*/ 216024 h 216024"/>
              <a:gd name="connsiteX4" fmla="*/ 1322 w 2221226"/>
              <a:gd name="connsiteY4" fmla="*/ 216024 h 216024"/>
              <a:gd name="connsiteX5" fmla="*/ 108671 w 2221226"/>
              <a:gd name="connsiteY5" fmla="*/ 108675 h 216024"/>
              <a:gd name="connsiteX6" fmla="*/ 108669 w 2221226"/>
              <a:gd name="connsiteY6" fmla="*/ 108673 h 216024"/>
              <a:gd name="connsiteX7" fmla="*/ 108671 w 2221226"/>
              <a:gd name="connsiteY7" fmla="*/ 108671 h 216024"/>
              <a:gd name="connsiteX8" fmla="*/ 0 w 2221226"/>
              <a:gd name="connsiteY8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226" h="216024">
                <a:moveTo>
                  <a:pt x="0" y="0"/>
                </a:moveTo>
                <a:lnTo>
                  <a:pt x="2113215" y="0"/>
                </a:lnTo>
                <a:lnTo>
                  <a:pt x="2221226" y="108011"/>
                </a:lnTo>
                <a:lnTo>
                  <a:pt x="2113212" y="216024"/>
                </a:lnTo>
                <a:lnTo>
                  <a:pt x="1322" y="216024"/>
                </a:lnTo>
                <a:lnTo>
                  <a:pt x="108671" y="108675"/>
                </a:lnTo>
                <a:lnTo>
                  <a:pt x="108669" y="108673"/>
                </a:lnTo>
                <a:lnTo>
                  <a:pt x="108671" y="1086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Free-form: Shape 3">
            <a:extLst>
              <a:ext uri="{FF2B5EF4-FFF2-40B4-BE49-F238E27FC236}">
                <a16:creationId xmlns:a16="http://schemas.microsoft.com/office/drawing/2014/main" id="{A3144247-B274-4D0A-7AE7-ABF429777408}"/>
              </a:ext>
            </a:extLst>
          </p:cNvPr>
          <p:cNvSpPr/>
          <p:nvPr/>
        </p:nvSpPr>
        <p:spPr>
          <a:xfrm>
            <a:off x="6483813" y="6417332"/>
            <a:ext cx="1978090" cy="324036"/>
          </a:xfrm>
          <a:custGeom>
            <a:avLst/>
            <a:gdLst>
              <a:gd name="connsiteX0" fmla="*/ 5 w 1978090"/>
              <a:gd name="connsiteY0" fmla="*/ 0 h 216024"/>
              <a:gd name="connsiteX1" fmla="*/ 1942085 w 1978090"/>
              <a:gd name="connsiteY1" fmla="*/ 0 h 216024"/>
              <a:gd name="connsiteX2" fmla="*/ 1978090 w 1978090"/>
              <a:gd name="connsiteY2" fmla="*/ 36005 h 216024"/>
              <a:gd name="connsiteX3" fmla="*/ 1978090 w 1978090"/>
              <a:gd name="connsiteY3" fmla="*/ 180019 h 216024"/>
              <a:gd name="connsiteX4" fmla="*/ 1942085 w 1978090"/>
              <a:gd name="connsiteY4" fmla="*/ 216024 h 216024"/>
              <a:gd name="connsiteX5" fmla="*/ 0 w 1978090"/>
              <a:gd name="connsiteY5" fmla="*/ 216024 h 216024"/>
              <a:gd name="connsiteX6" fmla="*/ 107353 w 1978090"/>
              <a:gd name="connsiteY6" fmla="*/ 108671 h 216024"/>
              <a:gd name="connsiteX7" fmla="*/ 106693 w 1978090"/>
              <a:gd name="connsiteY7" fmla="*/ 108011 h 216024"/>
              <a:gd name="connsiteX8" fmla="*/ 107354 w 1978090"/>
              <a:gd name="connsiteY8" fmla="*/ 107349 h 216024"/>
              <a:gd name="connsiteX9" fmla="*/ 5 w 1978090"/>
              <a:gd name="connsiteY9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090" h="216024">
                <a:moveTo>
                  <a:pt x="5" y="0"/>
                </a:moveTo>
                <a:lnTo>
                  <a:pt x="1942085" y="0"/>
                </a:lnTo>
                <a:cubicBezTo>
                  <a:pt x="1961970" y="0"/>
                  <a:pt x="1978090" y="16120"/>
                  <a:pt x="1978090" y="36005"/>
                </a:cubicBezTo>
                <a:lnTo>
                  <a:pt x="1978090" y="180019"/>
                </a:lnTo>
                <a:cubicBezTo>
                  <a:pt x="1978090" y="199904"/>
                  <a:pt x="1961970" y="216024"/>
                  <a:pt x="1942085" y="216024"/>
                </a:cubicBezTo>
                <a:lnTo>
                  <a:pt x="0" y="216024"/>
                </a:lnTo>
                <a:lnTo>
                  <a:pt x="107353" y="108671"/>
                </a:lnTo>
                <a:lnTo>
                  <a:pt x="106693" y="108011"/>
                </a:lnTo>
                <a:lnTo>
                  <a:pt x="107354" y="107349"/>
                </a:lnTo>
                <a:lnTo>
                  <a:pt x="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5" name="Free-form: Shape 4">
            <a:extLst>
              <a:ext uri="{FF2B5EF4-FFF2-40B4-BE49-F238E27FC236}">
                <a16:creationId xmlns:a16="http://schemas.microsoft.com/office/drawing/2014/main" id="{19621F60-9EA1-1659-9B33-09DE5DE5AEA7}"/>
              </a:ext>
            </a:extLst>
          </p:cNvPr>
          <p:cNvSpPr/>
          <p:nvPr/>
        </p:nvSpPr>
        <p:spPr>
          <a:xfrm>
            <a:off x="107503" y="6417332"/>
            <a:ext cx="2039736" cy="324036"/>
          </a:xfrm>
          <a:custGeom>
            <a:avLst/>
            <a:gdLst>
              <a:gd name="connsiteX0" fmla="*/ 36005 w 2039736"/>
              <a:gd name="connsiteY0" fmla="*/ 0 h 216024"/>
              <a:gd name="connsiteX1" fmla="*/ 1931061 w 2039736"/>
              <a:gd name="connsiteY1" fmla="*/ 0 h 216024"/>
              <a:gd name="connsiteX2" fmla="*/ 2039736 w 2039736"/>
              <a:gd name="connsiteY2" fmla="*/ 108675 h 216024"/>
              <a:gd name="connsiteX3" fmla="*/ 1932387 w 2039736"/>
              <a:gd name="connsiteY3" fmla="*/ 216024 h 216024"/>
              <a:gd name="connsiteX4" fmla="*/ 36005 w 2039736"/>
              <a:gd name="connsiteY4" fmla="*/ 216024 h 216024"/>
              <a:gd name="connsiteX5" fmla="*/ 0 w 2039736"/>
              <a:gd name="connsiteY5" fmla="*/ 180019 h 216024"/>
              <a:gd name="connsiteX6" fmla="*/ 0 w 2039736"/>
              <a:gd name="connsiteY6" fmla="*/ 36005 h 216024"/>
              <a:gd name="connsiteX7" fmla="*/ 36005 w 2039736"/>
              <a:gd name="connsiteY7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736" h="216024">
                <a:moveTo>
                  <a:pt x="36005" y="0"/>
                </a:moveTo>
                <a:lnTo>
                  <a:pt x="1931061" y="0"/>
                </a:lnTo>
                <a:lnTo>
                  <a:pt x="2039736" y="108675"/>
                </a:lnTo>
                <a:lnTo>
                  <a:pt x="1932387" y="216024"/>
                </a:lnTo>
                <a:lnTo>
                  <a:pt x="36005" y="216024"/>
                </a:lnTo>
                <a:cubicBezTo>
                  <a:pt x="16120" y="216024"/>
                  <a:pt x="0" y="199904"/>
                  <a:pt x="0" y="180019"/>
                </a:cubicBezTo>
                <a:lnTo>
                  <a:pt x="0" y="36005"/>
                </a:lnTo>
                <a:cubicBezTo>
                  <a:pt x="0" y="16120"/>
                  <a:pt x="16120" y="0"/>
                  <a:pt x="3600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C3A1D626-99C5-E8CD-C1DE-664360065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2" y="6412247"/>
            <a:ext cx="752475" cy="365125"/>
          </a:xfrm>
        </p:spPr>
        <p:txBody>
          <a:bodyPr/>
          <a:lstStyle/>
          <a:p>
            <a:fld id="{FB26DB05-C0A7-4CEE-B91C-601C9140E922}" type="slidenum">
              <a:rPr lang="en-GB" sz="1800" noProof="0" smtClean="0">
                <a:solidFill>
                  <a:schemeClr val="tx1"/>
                </a:solidFill>
              </a:rPr>
              <a:pPr/>
              <a:t>19</a:t>
            </a:fld>
            <a:endParaRPr lang="en-GB" noProof="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45619F-B56E-1017-F172-3CF471412F6D}"/>
              </a:ext>
            </a:extLst>
          </p:cNvPr>
          <p:cNvCxnSpPr>
            <a:cxnSpLocks/>
          </p:cNvCxnSpPr>
          <p:nvPr/>
        </p:nvCxnSpPr>
        <p:spPr>
          <a:xfrm flipV="1">
            <a:off x="8146908" y="1988840"/>
            <a:ext cx="0" cy="108012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F22DF0-298C-81AE-F2A2-3BF593E2068C}"/>
              </a:ext>
            </a:extLst>
          </p:cNvPr>
          <p:cNvSpPr txBox="1"/>
          <p:nvPr/>
        </p:nvSpPr>
        <p:spPr>
          <a:xfrm>
            <a:off x="7608168" y="2344234"/>
            <a:ext cx="64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B98489-B63D-6F1C-614A-8DAF9A9E79D4}"/>
              </a:ext>
            </a:extLst>
          </p:cNvPr>
          <p:cNvCxnSpPr>
            <a:cxnSpLocks/>
          </p:cNvCxnSpPr>
          <p:nvPr/>
        </p:nvCxnSpPr>
        <p:spPr>
          <a:xfrm>
            <a:off x="8253775" y="2420888"/>
            <a:ext cx="2197564" cy="0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133BA2-BFBC-AEA0-2C3A-85ECCC769475}"/>
              </a:ext>
            </a:extLst>
          </p:cNvPr>
          <p:cNvSpPr txBox="1"/>
          <p:nvPr/>
        </p:nvSpPr>
        <p:spPr>
          <a:xfrm>
            <a:off x="9100529" y="2099629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7x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3AEE17-7FB2-893E-27AE-D485E3843A80}"/>
              </a:ext>
            </a:extLst>
          </p:cNvPr>
          <p:cNvCxnSpPr>
            <a:cxnSpLocks/>
          </p:cNvCxnSpPr>
          <p:nvPr/>
        </p:nvCxnSpPr>
        <p:spPr>
          <a:xfrm flipV="1">
            <a:off x="5050564" y="2062305"/>
            <a:ext cx="0" cy="187075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B376BF-A9B4-E85D-2AB7-E1C44E399F37}"/>
              </a:ext>
            </a:extLst>
          </p:cNvPr>
          <p:cNvSpPr txBox="1"/>
          <p:nvPr/>
        </p:nvSpPr>
        <p:spPr>
          <a:xfrm>
            <a:off x="4325733" y="2813014"/>
            <a:ext cx="73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100x</a:t>
            </a:r>
          </a:p>
        </p:txBody>
      </p:sp>
    </p:spTree>
    <p:extLst>
      <p:ext uri="{BB962C8B-B14F-4D97-AF65-F5344CB8AC3E}">
        <p14:creationId xmlns:p14="http://schemas.microsoft.com/office/powerpoint/2010/main" val="230427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6A1893-7968-95DE-2E0A-ACB3A510C8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35" y="198981"/>
            <a:ext cx="11987005" cy="549844"/>
          </a:xfrm>
        </p:spPr>
        <p:txBody>
          <a:bodyPr wrap="square" anchor="ctr">
            <a:noAutofit/>
          </a:bodyPr>
          <a:lstStyle/>
          <a:p>
            <a:r>
              <a:rPr lang="en-GB" b="0" noProof="0" dirty="0"/>
              <a:t>Table of Contents</a:t>
            </a:r>
          </a:p>
        </p:txBody>
      </p:sp>
      <p:sp>
        <p:nvSpPr>
          <p:cNvPr id="10" name="Free-form: Shape 9">
            <a:extLst>
              <a:ext uri="{FF2B5EF4-FFF2-40B4-BE49-F238E27FC236}">
                <a16:creationId xmlns:a16="http://schemas.microsoft.com/office/drawing/2014/main" id="{F2C630D6-1105-19B8-8665-788CB16D4CC4}"/>
              </a:ext>
            </a:extLst>
          </p:cNvPr>
          <p:cNvSpPr/>
          <p:nvPr/>
        </p:nvSpPr>
        <p:spPr>
          <a:xfrm>
            <a:off x="2110573" y="6417332"/>
            <a:ext cx="2221889" cy="324036"/>
          </a:xfrm>
          <a:custGeom>
            <a:avLst/>
            <a:gdLst>
              <a:gd name="connsiteX0" fmla="*/ 0 w 2221889"/>
              <a:gd name="connsiteY0" fmla="*/ 0 h 216024"/>
              <a:gd name="connsiteX1" fmla="*/ 2113216 w 2221889"/>
              <a:gd name="connsiteY1" fmla="*/ 0 h 216024"/>
              <a:gd name="connsiteX2" fmla="*/ 2221889 w 2221889"/>
              <a:gd name="connsiteY2" fmla="*/ 108673 h 216024"/>
              <a:gd name="connsiteX3" fmla="*/ 2114538 w 2221889"/>
              <a:gd name="connsiteY3" fmla="*/ 216024 h 216024"/>
              <a:gd name="connsiteX4" fmla="*/ 1326 w 2221889"/>
              <a:gd name="connsiteY4" fmla="*/ 216024 h 216024"/>
              <a:gd name="connsiteX5" fmla="*/ 108675 w 2221889"/>
              <a:gd name="connsiteY5" fmla="*/ 108675 h 216024"/>
              <a:gd name="connsiteX6" fmla="*/ 0 w 2221889"/>
              <a:gd name="connsiteY6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1889" h="216024">
                <a:moveTo>
                  <a:pt x="0" y="0"/>
                </a:moveTo>
                <a:lnTo>
                  <a:pt x="2113216" y="0"/>
                </a:lnTo>
                <a:lnTo>
                  <a:pt x="2221889" y="108673"/>
                </a:lnTo>
                <a:lnTo>
                  <a:pt x="2114538" y="216024"/>
                </a:lnTo>
                <a:lnTo>
                  <a:pt x="1326" y="216024"/>
                </a:lnTo>
                <a:lnTo>
                  <a:pt x="108675" y="1086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4D9DBEBE-C92E-5704-C44B-6DF7FFDE4EB8}"/>
              </a:ext>
            </a:extLst>
          </p:cNvPr>
          <p:cNvSpPr/>
          <p:nvPr/>
        </p:nvSpPr>
        <p:spPr>
          <a:xfrm>
            <a:off x="4295800" y="6417332"/>
            <a:ext cx="2221226" cy="324036"/>
          </a:xfrm>
          <a:custGeom>
            <a:avLst/>
            <a:gdLst>
              <a:gd name="connsiteX0" fmla="*/ 0 w 2221226"/>
              <a:gd name="connsiteY0" fmla="*/ 0 h 216024"/>
              <a:gd name="connsiteX1" fmla="*/ 2113215 w 2221226"/>
              <a:gd name="connsiteY1" fmla="*/ 0 h 216024"/>
              <a:gd name="connsiteX2" fmla="*/ 2221226 w 2221226"/>
              <a:gd name="connsiteY2" fmla="*/ 108011 h 216024"/>
              <a:gd name="connsiteX3" fmla="*/ 2113212 w 2221226"/>
              <a:gd name="connsiteY3" fmla="*/ 216024 h 216024"/>
              <a:gd name="connsiteX4" fmla="*/ 1322 w 2221226"/>
              <a:gd name="connsiteY4" fmla="*/ 216024 h 216024"/>
              <a:gd name="connsiteX5" fmla="*/ 108671 w 2221226"/>
              <a:gd name="connsiteY5" fmla="*/ 108675 h 216024"/>
              <a:gd name="connsiteX6" fmla="*/ 108669 w 2221226"/>
              <a:gd name="connsiteY6" fmla="*/ 108673 h 216024"/>
              <a:gd name="connsiteX7" fmla="*/ 108671 w 2221226"/>
              <a:gd name="connsiteY7" fmla="*/ 108671 h 216024"/>
              <a:gd name="connsiteX8" fmla="*/ 0 w 2221226"/>
              <a:gd name="connsiteY8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226" h="216024">
                <a:moveTo>
                  <a:pt x="0" y="0"/>
                </a:moveTo>
                <a:lnTo>
                  <a:pt x="2113215" y="0"/>
                </a:lnTo>
                <a:lnTo>
                  <a:pt x="2221226" y="108011"/>
                </a:lnTo>
                <a:lnTo>
                  <a:pt x="2113212" y="216024"/>
                </a:lnTo>
                <a:lnTo>
                  <a:pt x="1322" y="216024"/>
                </a:lnTo>
                <a:lnTo>
                  <a:pt x="108671" y="108675"/>
                </a:lnTo>
                <a:lnTo>
                  <a:pt x="108669" y="108673"/>
                </a:lnTo>
                <a:lnTo>
                  <a:pt x="108671" y="1086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3" name="Free-form: Shape 12">
            <a:extLst>
              <a:ext uri="{FF2B5EF4-FFF2-40B4-BE49-F238E27FC236}">
                <a16:creationId xmlns:a16="http://schemas.microsoft.com/office/drawing/2014/main" id="{ACF0F253-5116-5A47-D105-6D6E98D89AB4}"/>
              </a:ext>
            </a:extLst>
          </p:cNvPr>
          <p:cNvSpPr/>
          <p:nvPr/>
        </p:nvSpPr>
        <p:spPr>
          <a:xfrm>
            <a:off x="6483813" y="6417332"/>
            <a:ext cx="1978090" cy="324036"/>
          </a:xfrm>
          <a:custGeom>
            <a:avLst/>
            <a:gdLst>
              <a:gd name="connsiteX0" fmla="*/ 5 w 1978090"/>
              <a:gd name="connsiteY0" fmla="*/ 0 h 216024"/>
              <a:gd name="connsiteX1" fmla="*/ 1942085 w 1978090"/>
              <a:gd name="connsiteY1" fmla="*/ 0 h 216024"/>
              <a:gd name="connsiteX2" fmla="*/ 1978090 w 1978090"/>
              <a:gd name="connsiteY2" fmla="*/ 36005 h 216024"/>
              <a:gd name="connsiteX3" fmla="*/ 1978090 w 1978090"/>
              <a:gd name="connsiteY3" fmla="*/ 180019 h 216024"/>
              <a:gd name="connsiteX4" fmla="*/ 1942085 w 1978090"/>
              <a:gd name="connsiteY4" fmla="*/ 216024 h 216024"/>
              <a:gd name="connsiteX5" fmla="*/ 0 w 1978090"/>
              <a:gd name="connsiteY5" fmla="*/ 216024 h 216024"/>
              <a:gd name="connsiteX6" fmla="*/ 107353 w 1978090"/>
              <a:gd name="connsiteY6" fmla="*/ 108671 h 216024"/>
              <a:gd name="connsiteX7" fmla="*/ 106693 w 1978090"/>
              <a:gd name="connsiteY7" fmla="*/ 108011 h 216024"/>
              <a:gd name="connsiteX8" fmla="*/ 107354 w 1978090"/>
              <a:gd name="connsiteY8" fmla="*/ 107349 h 216024"/>
              <a:gd name="connsiteX9" fmla="*/ 5 w 1978090"/>
              <a:gd name="connsiteY9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090" h="216024">
                <a:moveTo>
                  <a:pt x="5" y="0"/>
                </a:moveTo>
                <a:lnTo>
                  <a:pt x="1942085" y="0"/>
                </a:lnTo>
                <a:cubicBezTo>
                  <a:pt x="1961970" y="0"/>
                  <a:pt x="1978090" y="16120"/>
                  <a:pt x="1978090" y="36005"/>
                </a:cubicBezTo>
                <a:lnTo>
                  <a:pt x="1978090" y="180019"/>
                </a:lnTo>
                <a:cubicBezTo>
                  <a:pt x="1978090" y="199904"/>
                  <a:pt x="1961970" y="216024"/>
                  <a:pt x="1942085" y="216024"/>
                </a:cubicBezTo>
                <a:lnTo>
                  <a:pt x="0" y="216024"/>
                </a:lnTo>
                <a:lnTo>
                  <a:pt x="107353" y="108671"/>
                </a:lnTo>
                <a:lnTo>
                  <a:pt x="106693" y="108011"/>
                </a:lnTo>
                <a:lnTo>
                  <a:pt x="107354" y="107349"/>
                </a:lnTo>
                <a:lnTo>
                  <a:pt x="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14" name="Free-form: Shape 13">
            <a:extLst>
              <a:ext uri="{FF2B5EF4-FFF2-40B4-BE49-F238E27FC236}">
                <a16:creationId xmlns:a16="http://schemas.microsoft.com/office/drawing/2014/main" id="{8367BEAD-3B67-C872-4FF6-50EF11F23BC3}"/>
              </a:ext>
            </a:extLst>
          </p:cNvPr>
          <p:cNvSpPr/>
          <p:nvPr/>
        </p:nvSpPr>
        <p:spPr>
          <a:xfrm>
            <a:off x="107503" y="6417332"/>
            <a:ext cx="2039736" cy="324036"/>
          </a:xfrm>
          <a:custGeom>
            <a:avLst/>
            <a:gdLst>
              <a:gd name="connsiteX0" fmla="*/ 36005 w 2039736"/>
              <a:gd name="connsiteY0" fmla="*/ 0 h 216024"/>
              <a:gd name="connsiteX1" fmla="*/ 1931061 w 2039736"/>
              <a:gd name="connsiteY1" fmla="*/ 0 h 216024"/>
              <a:gd name="connsiteX2" fmla="*/ 2039736 w 2039736"/>
              <a:gd name="connsiteY2" fmla="*/ 108675 h 216024"/>
              <a:gd name="connsiteX3" fmla="*/ 1932387 w 2039736"/>
              <a:gd name="connsiteY3" fmla="*/ 216024 h 216024"/>
              <a:gd name="connsiteX4" fmla="*/ 36005 w 2039736"/>
              <a:gd name="connsiteY4" fmla="*/ 216024 h 216024"/>
              <a:gd name="connsiteX5" fmla="*/ 0 w 2039736"/>
              <a:gd name="connsiteY5" fmla="*/ 180019 h 216024"/>
              <a:gd name="connsiteX6" fmla="*/ 0 w 2039736"/>
              <a:gd name="connsiteY6" fmla="*/ 36005 h 216024"/>
              <a:gd name="connsiteX7" fmla="*/ 36005 w 2039736"/>
              <a:gd name="connsiteY7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736" h="216024">
                <a:moveTo>
                  <a:pt x="36005" y="0"/>
                </a:moveTo>
                <a:lnTo>
                  <a:pt x="1931061" y="0"/>
                </a:lnTo>
                <a:lnTo>
                  <a:pt x="2039736" y="108675"/>
                </a:lnTo>
                <a:lnTo>
                  <a:pt x="1932387" y="216024"/>
                </a:lnTo>
                <a:lnTo>
                  <a:pt x="36005" y="216024"/>
                </a:lnTo>
                <a:cubicBezTo>
                  <a:pt x="16120" y="216024"/>
                  <a:pt x="0" y="199904"/>
                  <a:pt x="0" y="180019"/>
                </a:cubicBezTo>
                <a:lnTo>
                  <a:pt x="0" y="36005"/>
                </a:lnTo>
                <a:cubicBezTo>
                  <a:pt x="0" y="16120"/>
                  <a:pt x="16120" y="0"/>
                  <a:pt x="3600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28B6E6BF-9487-D2F1-BE30-1E179668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2" y="6412247"/>
            <a:ext cx="752475" cy="365125"/>
          </a:xfrm>
        </p:spPr>
        <p:txBody>
          <a:bodyPr/>
          <a:lstStyle/>
          <a:p>
            <a:fld id="{FB26DB05-C0A7-4CEE-B91C-601C9140E922}" type="slidenum">
              <a:rPr lang="en-GB" sz="1800" noProof="0" smtClean="0">
                <a:solidFill>
                  <a:schemeClr val="tx1"/>
                </a:solidFill>
              </a:rPr>
              <a:pPr/>
              <a:t>2</a:t>
            </a:fld>
            <a:endParaRPr lang="en-GB" noProof="0" dirty="0">
              <a:solidFill>
                <a:schemeClr val="tx1"/>
              </a:solidFill>
            </a:endParaRPr>
          </a:p>
        </p:txBody>
      </p:sp>
      <p:graphicFrame>
        <p:nvGraphicFramePr>
          <p:cNvPr id="19" name="Content Placeholder 3">
            <a:extLst>
              <a:ext uri="{FF2B5EF4-FFF2-40B4-BE49-F238E27FC236}">
                <a16:creationId xmlns:a16="http://schemas.microsoft.com/office/drawing/2014/main" id="{A37DC600-89B3-CF3D-5988-7DC726D037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437319"/>
              </p:ext>
            </p:extLst>
          </p:nvPr>
        </p:nvGraphicFramePr>
        <p:xfrm>
          <a:off x="655948" y="720761"/>
          <a:ext cx="10880104" cy="5416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897893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9AF59F-51B4-3E36-DF15-CC09F40FD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4417" y="187301"/>
            <a:ext cx="10972800" cy="433387"/>
          </a:xfrm>
        </p:spPr>
        <p:txBody>
          <a:bodyPr/>
          <a:lstStyle/>
          <a:p>
            <a:pPr algn="ctr"/>
            <a:r>
              <a:rPr lang="en-GB" sz="3600" b="0" dirty="0">
                <a:solidFill>
                  <a:schemeClr val="tx1"/>
                </a:solidFill>
                <a:latin typeface="+mj-lt"/>
              </a:rPr>
              <a:t>Area Comparison</a:t>
            </a:r>
          </a:p>
        </p:txBody>
      </p:sp>
      <p:sp>
        <p:nvSpPr>
          <p:cNvPr id="3" name="Free-form: Shape 2">
            <a:extLst>
              <a:ext uri="{FF2B5EF4-FFF2-40B4-BE49-F238E27FC236}">
                <a16:creationId xmlns:a16="http://schemas.microsoft.com/office/drawing/2014/main" id="{7FB8099C-4145-374C-9F53-2338293F1FA6}"/>
              </a:ext>
            </a:extLst>
          </p:cNvPr>
          <p:cNvSpPr/>
          <p:nvPr/>
        </p:nvSpPr>
        <p:spPr>
          <a:xfrm>
            <a:off x="2110573" y="6417332"/>
            <a:ext cx="2221889" cy="324036"/>
          </a:xfrm>
          <a:custGeom>
            <a:avLst/>
            <a:gdLst>
              <a:gd name="connsiteX0" fmla="*/ 0 w 2221889"/>
              <a:gd name="connsiteY0" fmla="*/ 0 h 216024"/>
              <a:gd name="connsiteX1" fmla="*/ 2113216 w 2221889"/>
              <a:gd name="connsiteY1" fmla="*/ 0 h 216024"/>
              <a:gd name="connsiteX2" fmla="*/ 2221889 w 2221889"/>
              <a:gd name="connsiteY2" fmla="*/ 108673 h 216024"/>
              <a:gd name="connsiteX3" fmla="*/ 2114538 w 2221889"/>
              <a:gd name="connsiteY3" fmla="*/ 216024 h 216024"/>
              <a:gd name="connsiteX4" fmla="*/ 1326 w 2221889"/>
              <a:gd name="connsiteY4" fmla="*/ 216024 h 216024"/>
              <a:gd name="connsiteX5" fmla="*/ 108675 w 2221889"/>
              <a:gd name="connsiteY5" fmla="*/ 108675 h 216024"/>
              <a:gd name="connsiteX6" fmla="*/ 0 w 2221889"/>
              <a:gd name="connsiteY6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1889" h="216024">
                <a:moveTo>
                  <a:pt x="0" y="0"/>
                </a:moveTo>
                <a:lnTo>
                  <a:pt x="2113216" y="0"/>
                </a:lnTo>
                <a:lnTo>
                  <a:pt x="2221889" y="108673"/>
                </a:lnTo>
                <a:lnTo>
                  <a:pt x="2114538" y="216024"/>
                </a:lnTo>
                <a:lnTo>
                  <a:pt x="1326" y="216024"/>
                </a:lnTo>
                <a:lnTo>
                  <a:pt x="108675" y="1086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5" name="Free-form: Shape 4">
            <a:extLst>
              <a:ext uri="{FF2B5EF4-FFF2-40B4-BE49-F238E27FC236}">
                <a16:creationId xmlns:a16="http://schemas.microsoft.com/office/drawing/2014/main" id="{32FBF304-D16E-4ADD-B76D-F1C499EA211C}"/>
              </a:ext>
            </a:extLst>
          </p:cNvPr>
          <p:cNvSpPr/>
          <p:nvPr/>
        </p:nvSpPr>
        <p:spPr>
          <a:xfrm>
            <a:off x="4295800" y="6417332"/>
            <a:ext cx="2221226" cy="324036"/>
          </a:xfrm>
          <a:custGeom>
            <a:avLst/>
            <a:gdLst>
              <a:gd name="connsiteX0" fmla="*/ 0 w 2221226"/>
              <a:gd name="connsiteY0" fmla="*/ 0 h 216024"/>
              <a:gd name="connsiteX1" fmla="*/ 2113215 w 2221226"/>
              <a:gd name="connsiteY1" fmla="*/ 0 h 216024"/>
              <a:gd name="connsiteX2" fmla="*/ 2221226 w 2221226"/>
              <a:gd name="connsiteY2" fmla="*/ 108011 h 216024"/>
              <a:gd name="connsiteX3" fmla="*/ 2113212 w 2221226"/>
              <a:gd name="connsiteY3" fmla="*/ 216024 h 216024"/>
              <a:gd name="connsiteX4" fmla="*/ 1322 w 2221226"/>
              <a:gd name="connsiteY4" fmla="*/ 216024 h 216024"/>
              <a:gd name="connsiteX5" fmla="*/ 108671 w 2221226"/>
              <a:gd name="connsiteY5" fmla="*/ 108675 h 216024"/>
              <a:gd name="connsiteX6" fmla="*/ 108669 w 2221226"/>
              <a:gd name="connsiteY6" fmla="*/ 108673 h 216024"/>
              <a:gd name="connsiteX7" fmla="*/ 108671 w 2221226"/>
              <a:gd name="connsiteY7" fmla="*/ 108671 h 216024"/>
              <a:gd name="connsiteX8" fmla="*/ 0 w 2221226"/>
              <a:gd name="connsiteY8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226" h="216024">
                <a:moveTo>
                  <a:pt x="0" y="0"/>
                </a:moveTo>
                <a:lnTo>
                  <a:pt x="2113215" y="0"/>
                </a:lnTo>
                <a:lnTo>
                  <a:pt x="2221226" y="108011"/>
                </a:lnTo>
                <a:lnTo>
                  <a:pt x="2113212" y="216024"/>
                </a:lnTo>
                <a:lnTo>
                  <a:pt x="1322" y="216024"/>
                </a:lnTo>
                <a:lnTo>
                  <a:pt x="108671" y="108675"/>
                </a:lnTo>
                <a:lnTo>
                  <a:pt x="108669" y="108673"/>
                </a:lnTo>
                <a:lnTo>
                  <a:pt x="108671" y="1086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7" name="Free-form: Shape 6">
            <a:extLst>
              <a:ext uri="{FF2B5EF4-FFF2-40B4-BE49-F238E27FC236}">
                <a16:creationId xmlns:a16="http://schemas.microsoft.com/office/drawing/2014/main" id="{4CE20969-D816-3AD7-261E-77DC78D65272}"/>
              </a:ext>
            </a:extLst>
          </p:cNvPr>
          <p:cNvSpPr/>
          <p:nvPr/>
        </p:nvSpPr>
        <p:spPr>
          <a:xfrm>
            <a:off x="6483813" y="6417332"/>
            <a:ext cx="1978090" cy="324036"/>
          </a:xfrm>
          <a:custGeom>
            <a:avLst/>
            <a:gdLst>
              <a:gd name="connsiteX0" fmla="*/ 5 w 1978090"/>
              <a:gd name="connsiteY0" fmla="*/ 0 h 216024"/>
              <a:gd name="connsiteX1" fmla="*/ 1942085 w 1978090"/>
              <a:gd name="connsiteY1" fmla="*/ 0 h 216024"/>
              <a:gd name="connsiteX2" fmla="*/ 1978090 w 1978090"/>
              <a:gd name="connsiteY2" fmla="*/ 36005 h 216024"/>
              <a:gd name="connsiteX3" fmla="*/ 1978090 w 1978090"/>
              <a:gd name="connsiteY3" fmla="*/ 180019 h 216024"/>
              <a:gd name="connsiteX4" fmla="*/ 1942085 w 1978090"/>
              <a:gd name="connsiteY4" fmla="*/ 216024 h 216024"/>
              <a:gd name="connsiteX5" fmla="*/ 0 w 1978090"/>
              <a:gd name="connsiteY5" fmla="*/ 216024 h 216024"/>
              <a:gd name="connsiteX6" fmla="*/ 107353 w 1978090"/>
              <a:gd name="connsiteY6" fmla="*/ 108671 h 216024"/>
              <a:gd name="connsiteX7" fmla="*/ 106693 w 1978090"/>
              <a:gd name="connsiteY7" fmla="*/ 108011 h 216024"/>
              <a:gd name="connsiteX8" fmla="*/ 107354 w 1978090"/>
              <a:gd name="connsiteY8" fmla="*/ 107349 h 216024"/>
              <a:gd name="connsiteX9" fmla="*/ 5 w 1978090"/>
              <a:gd name="connsiteY9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090" h="216024">
                <a:moveTo>
                  <a:pt x="5" y="0"/>
                </a:moveTo>
                <a:lnTo>
                  <a:pt x="1942085" y="0"/>
                </a:lnTo>
                <a:cubicBezTo>
                  <a:pt x="1961970" y="0"/>
                  <a:pt x="1978090" y="16120"/>
                  <a:pt x="1978090" y="36005"/>
                </a:cubicBezTo>
                <a:lnTo>
                  <a:pt x="1978090" y="180019"/>
                </a:lnTo>
                <a:cubicBezTo>
                  <a:pt x="1978090" y="199904"/>
                  <a:pt x="1961970" y="216024"/>
                  <a:pt x="1942085" y="216024"/>
                </a:cubicBezTo>
                <a:lnTo>
                  <a:pt x="0" y="216024"/>
                </a:lnTo>
                <a:lnTo>
                  <a:pt x="107353" y="108671"/>
                </a:lnTo>
                <a:lnTo>
                  <a:pt x="106693" y="108011"/>
                </a:lnTo>
                <a:lnTo>
                  <a:pt x="107354" y="107349"/>
                </a:lnTo>
                <a:lnTo>
                  <a:pt x="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9" name="Free-form: Shape 8">
            <a:extLst>
              <a:ext uri="{FF2B5EF4-FFF2-40B4-BE49-F238E27FC236}">
                <a16:creationId xmlns:a16="http://schemas.microsoft.com/office/drawing/2014/main" id="{10B1CC03-391B-6364-20B7-626464AB5488}"/>
              </a:ext>
            </a:extLst>
          </p:cNvPr>
          <p:cNvSpPr/>
          <p:nvPr/>
        </p:nvSpPr>
        <p:spPr>
          <a:xfrm>
            <a:off x="107503" y="6417332"/>
            <a:ext cx="2039736" cy="324036"/>
          </a:xfrm>
          <a:custGeom>
            <a:avLst/>
            <a:gdLst>
              <a:gd name="connsiteX0" fmla="*/ 36005 w 2039736"/>
              <a:gd name="connsiteY0" fmla="*/ 0 h 216024"/>
              <a:gd name="connsiteX1" fmla="*/ 1931061 w 2039736"/>
              <a:gd name="connsiteY1" fmla="*/ 0 h 216024"/>
              <a:gd name="connsiteX2" fmla="*/ 2039736 w 2039736"/>
              <a:gd name="connsiteY2" fmla="*/ 108675 h 216024"/>
              <a:gd name="connsiteX3" fmla="*/ 1932387 w 2039736"/>
              <a:gd name="connsiteY3" fmla="*/ 216024 h 216024"/>
              <a:gd name="connsiteX4" fmla="*/ 36005 w 2039736"/>
              <a:gd name="connsiteY4" fmla="*/ 216024 h 216024"/>
              <a:gd name="connsiteX5" fmla="*/ 0 w 2039736"/>
              <a:gd name="connsiteY5" fmla="*/ 180019 h 216024"/>
              <a:gd name="connsiteX6" fmla="*/ 0 w 2039736"/>
              <a:gd name="connsiteY6" fmla="*/ 36005 h 216024"/>
              <a:gd name="connsiteX7" fmla="*/ 36005 w 2039736"/>
              <a:gd name="connsiteY7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736" h="216024">
                <a:moveTo>
                  <a:pt x="36005" y="0"/>
                </a:moveTo>
                <a:lnTo>
                  <a:pt x="1931061" y="0"/>
                </a:lnTo>
                <a:lnTo>
                  <a:pt x="2039736" y="108675"/>
                </a:lnTo>
                <a:lnTo>
                  <a:pt x="1932387" y="216024"/>
                </a:lnTo>
                <a:lnTo>
                  <a:pt x="36005" y="216024"/>
                </a:lnTo>
                <a:cubicBezTo>
                  <a:pt x="16120" y="216024"/>
                  <a:pt x="0" y="199904"/>
                  <a:pt x="0" y="180019"/>
                </a:cubicBezTo>
                <a:lnTo>
                  <a:pt x="0" y="36005"/>
                </a:lnTo>
                <a:cubicBezTo>
                  <a:pt x="0" y="16120"/>
                  <a:pt x="16120" y="0"/>
                  <a:pt x="3600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985059A4-9BDB-AECB-2515-2557593E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2" y="6412247"/>
            <a:ext cx="752475" cy="365125"/>
          </a:xfrm>
        </p:spPr>
        <p:txBody>
          <a:bodyPr/>
          <a:lstStyle/>
          <a:p>
            <a:fld id="{FB26DB05-C0A7-4CEE-B91C-601C9140E922}" type="slidenum">
              <a:rPr lang="en-GB" sz="1800" noProof="0" smtClean="0">
                <a:solidFill>
                  <a:schemeClr val="tx1"/>
                </a:solidFill>
              </a:rPr>
              <a:pPr/>
              <a:t>20</a:t>
            </a:fld>
            <a:endParaRPr lang="en-GB" noProof="0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4EEF4C1-67D8-D1D3-73F5-708B81A01C69}"/>
              </a:ext>
            </a:extLst>
          </p:cNvPr>
          <p:cNvGrpSpPr>
            <a:grpSpLocks noChangeAspect="1"/>
          </p:cNvGrpSpPr>
          <p:nvPr/>
        </p:nvGrpSpPr>
        <p:grpSpPr>
          <a:xfrm>
            <a:off x="2351584" y="980728"/>
            <a:ext cx="7488832" cy="3795365"/>
            <a:chOff x="1487488" y="1047831"/>
            <a:chExt cx="9610285" cy="487052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29F2491-904C-58C4-A6EA-6999BCF6B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17" t="8127" r="2171" b="5316"/>
            <a:stretch>
              <a:fillRect/>
            </a:stretch>
          </p:blipFill>
          <p:spPr>
            <a:xfrm>
              <a:off x="1487488" y="1047831"/>
              <a:ext cx="9610285" cy="487052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611D83-3C60-5EFC-B3EF-C8F222FAF55F}"/>
                </a:ext>
              </a:extLst>
            </p:cNvPr>
            <p:cNvSpPr/>
            <p:nvPr/>
          </p:nvSpPr>
          <p:spPr>
            <a:xfrm>
              <a:off x="1572757" y="1916224"/>
              <a:ext cx="4629555" cy="3730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  <a:prstDash val="solid"/>
              <a:round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F112E5-7DD9-7105-42CF-552DDADF9569}"/>
                </a:ext>
              </a:extLst>
            </p:cNvPr>
            <p:cNvSpPr/>
            <p:nvPr/>
          </p:nvSpPr>
          <p:spPr>
            <a:xfrm>
              <a:off x="6252478" y="1914009"/>
              <a:ext cx="4736364" cy="3730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6AF6C5-8C6F-0177-CEEE-4ED78020CD8F}"/>
                </a:ext>
              </a:extLst>
            </p:cNvPr>
            <p:cNvSpPr/>
            <p:nvPr/>
          </p:nvSpPr>
          <p:spPr>
            <a:xfrm>
              <a:off x="1572757" y="3852605"/>
              <a:ext cx="4629555" cy="3730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6E843A-2549-CA8F-1995-BD716D0B36C6}"/>
                </a:ext>
              </a:extLst>
            </p:cNvPr>
            <p:cNvSpPr/>
            <p:nvPr/>
          </p:nvSpPr>
          <p:spPr>
            <a:xfrm>
              <a:off x="1572757" y="4987630"/>
              <a:ext cx="4629555" cy="3730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F29AA0-D3FA-30B2-C2E5-F917AF6549B1}"/>
                </a:ext>
              </a:extLst>
            </p:cNvPr>
            <p:cNvSpPr/>
            <p:nvPr/>
          </p:nvSpPr>
          <p:spPr>
            <a:xfrm>
              <a:off x="1572757" y="5462505"/>
              <a:ext cx="4629555" cy="3730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BA3555-326A-2134-1CB7-5F917C4D7768}"/>
                </a:ext>
              </a:extLst>
            </p:cNvPr>
            <p:cNvSpPr/>
            <p:nvPr/>
          </p:nvSpPr>
          <p:spPr>
            <a:xfrm>
              <a:off x="6252478" y="3854948"/>
              <a:ext cx="4736364" cy="3730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EA6A53-6AD2-90D4-1953-6905394641B9}"/>
                </a:ext>
              </a:extLst>
            </p:cNvPr>
            <p:cNvSpPr/>
            <p:nvPr/>
          </p:nvSpPr>
          <p:spPr>
            <a:xfrm>
              <a:off x="6242877" y="5463892"/>
              <a:ext cx="4736364" cy="3730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487AC3-1918-F3E0-BC07-540B22CD06F3}"/>
              </a:ext>
            </a:extLst>
          </p:cNvPr>
          <p:cNvGrpSpPr>
            <a:grpSpLocks noChangeAspect="1"/>
          </p:cNvGrpSpPr>
          <p:nvPr/>
        </p:nvGrpSpPr>
        <p:grpSpPr>
          <a:xfrm>
            <a:off x="2410455" y="4810263"/>
            <a:ext cx="7371091" cy="988668"/>
            <a:chOff x="94413" y="2943157"/>
            <a:chExt cx="11993648" cy="160868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736216A-088A-4E72-BDF5-30C4611C1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39" y="2943157"/>
              <a:ext cx="11984122" cy="97168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FCD7105-F208-E0C0-5B50-32C054994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13" y="3942638"/>
              <a:ext cx="11984122" cy="609201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769A9D1-22DB-2343-3647-44D0B8F6B0EA}"/>
              </a:ext>
            </a:extLst>
          </p:cNvPr>
          <p:cNvGrpSpPr/>
          <p:nvPr/>
        </p:nvGrpSpPr>
        <p:grpSpPr>
          <a:xfrm>
            <a:off x="9480904" y="4509119"/>
            <a:ext cx="864096" cy="1068349"/>
            <a:chOff x="9480904" y="4509119"/>
            <a:chExt cx="864096" cy="1068349"/>
          </a:xfrm>
        </p:grpSpPr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D0307ADC-310A-832D-BEDA-8D58818BBC20}"/>
                </a:ext>
              </a:extLst>
            </p:cNvPr>
            <p:cNvSpPr/>
            <p:nvPr/>
          </p:nvSpPr>
          <p:spPr>
            <a:xfrm>
              <a:off x="9480904" y="4509119"/>
              <a:ext cx="864096" cy="1068349"/>
            </a:xfrm>
            <a:prstGeom prst="arc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2CAEEE7E-A859-5AA8-508B-96414A3FAA87}"/>
                </a:ext>
              </a:extLst>
            </p:cNvPr>
            <p:cNvSpPr/>
            <p:nvPr/>
          </p:nvSpPr>
          <p:spPr>
            <a:xfrm flipV="1">
              <a:off x="9480904" y="4509119"/>
              <a:ext cx="864096" cy="1068349"/>
            </a:xfrm>
            <a:prstGeom prst="arc">
              <a:avLst/>
            </a:prstGeom>
            <a:ln w="25400">
              <a:solidFill>
                <a:schemeClr val="tx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C822F7FA-ADC5-154B-7EB8-8FD70A71782E}"/>
              </a:ext>
            </a:extLst>
          </p:cNvPr>
          <p:cNvSpPr txBox="1"/>
          <p:nvPr/>
        </p:nvSpPr>
        <p:spPr>
          <a:xfrm>
            <a:off x="10272464" y="467704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1.5x - 2x</a:t>
            </a:r>
          </a:p>
          <a:p>
            <a:pPr algn="ctr"/>
            <a:r>
              <a:rPr lang="en-GB" dirty="0"/>
              <a:t>smaller</a:t>
            </a:r>
          </a:p>
        </p:txBody>
      </p:sp>
    </p:spTree>
    <p:extLst>
      <p:ext uri="{BB962C8B-B14F-4D97-AF65-F5344CB8AC3E}">
        <p14:creationId xmlns:p14="http://schemas.microsoft.com/office/powerpoint/2010/main" val="35847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D64FF1-891A-FE20-A255-4C44641E8F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35" y="198981"/>
            <a:ext cx="11987005" cy="549844"/>
          </a:xfrm>
        </p:spPr>
        <p:txBody>
          <a:bodyPr wrap="square" anchor="ctr">
            <a:normAutofit fontScale="90000"/>
          </a:bodyPr>
          <a:lstStyle/>
          <a:p>
            <a:r>
              <a:rPr lang="en-GB" sz="4000" dirty="0"/>
              <a:t>Conclusion</a:t>
            </a:r>
            <a:endParaRPr lang="en-GB" dirty="0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A5F92423-E76D-1932-F416-8ADBA389085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88042965"/>
              </p:ext>
            </p:extLst>
          </p:nvPr>
        </p:nvGraphicFramePr>
        <p:xfrm>
          <a:off x="616496" y="404664"/>
          <a:ext cx="10959008" cy="1726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48A1962A-4084-1438-4CB7-ACC3959F3327}"/>
              </a:ext>
            </a:extLst>
          </p:cNvPr>
          <p:cNvSpPr/>
          <p:nvPr/>
        </p:nvSpPr>
        <p:spPr>
          <a:xfrm>
            <a:off x="2110573" y="6417332"/>
            <a:ext cx="2221889" cy="324036"/>
          </a:xfrm>
          <a:custGeom>
            <a:avLst/>
            <a:gdLst>
              <a:gd name="connsiteX0" fmla="*/ 0 w 2221889"/>
              <a:gd name="connsiteY0" fmla="*/ 0 h 216024"/>
              <a:gd name="connsiteX1" fmla="*/ 2113216 w 2221889"/>
              <a:gd name="connsiteY1" fmla="*/ 0 h 216024"/>
              <a:gd name="connsiteX2" fmla="*/ 2221889 w 2221889"/>
              <a:gd name="connsiteY2" fmla="*/ 108673 h 216024"/>
              <a:gd name="connsiteX3" fmla="*/ 2114538 w 2221889"/>
              <a:gd name="connsiteY3" fmla="*/ 216024 h 216024"/>
              <a:gd name="connsiteX4" fmla="*/ 1326 w 2221889"/>
              <a:gd name="connsiteY4" fmla="*/ 216024 h 216024"/>
              <a:gd name="connsiteX5" fmla="*/ 108675 w 2221889"/>
              <a:gd name="connsiteY5" fmla="*/ 108675 h 216024"/>
              <a:gd name="connsiteX6" fmla="*/ 0 w 2221889"/>
              <a:gd name="connsiteY6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1889" h="216024">
                <a:moveTo>
                  <a:pt x="0" y="0"/>
                </a:moveTo>
                <a:lnTo>
                  <a:pt x="2113216" y="0"/>
                </a:lnTo>
                <a:lnTo>
                  <a:pt x="2221889" y="108673"/>
                </a:lnTo>
                <a:lnTo>
                  <a:pt x="2114538" y="216024"/>
                </a:lnTo>
                <a:lnTo>
                  <a:pt x="1326" y="216024"/>
                </a:lnTo>
                <a:lnTo>
                  <a:pt x="108675" y="1086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12" name="Free-form: Shape 11">
            <a:extLst>
              <a:ext uri="{FF2B5EF4-FFF2-40B4-BE49-F238E27FC236}">
                <a16:creationId xmlns:a16="http://schemas.microsoft.com/office/drawing/2014/main" id="{E0D04BFE-C663-5C7C-32F0-638D76B02A93}"/>
              </a:ext>
            </a:extLst>
          </p:cNvPr>
          <p:cNvSpPr/>
          <p:nvPr/>
        </p:nvSpPr>
        <p:spPr>
          <a:xfrm>
            <a:off x="4295800" y="6417332"/>
            <a:ext cx="2221226" cy="324036"/>
          </a:xfrm>
          <a:custGeom>
            <a:avLst/>
            <a:gdLst>
              <a:gd name="connsiteX0" fmla="*/ 0 w 2221226"/>
              <a:gd name="connsiteY0" fmla="*/ 0 h 216024"/>
              <a:gd name="connsiteX1" fmla="*/ 2113215 w 2221226"/>
              <a:gd name="connsiteY1" fmla="*/ 0 h 216024"/>
              <a:gd name="connsiteX2" fmla="*/ 2221226 w 2221226"/>
              <a:gd name="connsiteY2" fmla="*/ 108011 h 216024"/>
              <a:gd name="connsiteX3" fmla="*/ 2113212 w 2221226"/>
              <a:gd name="connsiteY3" fmla="*/ 216024 h 216024"/>
              <a:gd name="connsiteX4" fmla="*/ 1322 w 2221226"/>
              <a:gd name="connsiteY4" fmla="*/ 216024 h 216024"/>
              <a:gd name="connsiteX5" fmla="*/ 108671 w 2221226"/>
              <a:gd name="connsiteY5" fmla="*/ 108675 h 216024"/>
              <a:gd name="connsiteX6" fmla="*/ 108669 w 2221226"/>
              <a:gd name="connsiteY6" fmla="*/ 108673 h 216024"/>
              <a:gd name="connsiteX7" fmla="*/ 108671 w 2221226"/>
              <a:gd name="connsiteY7" fmla="*/ 108671 h 216024"/>
              <a:gd name="connsiteX8" fmla="*/ 0 w 2221226"/>
              <a:gd name="connsiteY8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226" h="216024">
                <a:moveTo>
                  <a:pt x="0" y="0"/>
                </a:moveTo>
                <a:lnTo>
                  <a:pt x="2113215" y="0"/>
                </a:lnTo>
                <a:lnTo>
                  <a:pt x="2221226" y="108011"/>
                </a:lnTo>
                <a:lnTo>
                  <a:pt x="2113212" y="216024"/>
                </a:lnTo>
                <a:lnTo>
                  <a:pt x="1322" y="216024"/>
                </a:lnTo>
                <a:lnTo>
                  <a:pt x="108671" y="108675"/>
                </a:lnTo>
                <a:lnTo>
                  <a:pt x="108669" y="108673"/>
                </a:lnTo>
                <a:lnTo>
                  <a:pt x="108671" y="1086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3" name="Free-form: Shape 12">
            <a:extLst>
              <a:ext uri="{FF2B5EF4-FFF2-40B4-BE49-F238E27FC236}">
                <a16:creationId xmlns:a16="http://schemas.microsoft.com/office/drawing/2014/main" id="{DB4823CA-5CAA-85D7-C2DD-F7CB67A057F4}"/>
              </a:ext>
            </a:extLst>
          </p:cNvPr>
          <p:cNvSpPr/>
          <p:nvPr/>
        </p:nvSpPr>
        <p:spPr>
          <a:xfrm>
            <a:off x="6483813" y="6417332"/>
            <a:ext cx="1978090" cy="324036"/>
          </a:xfrm>
          <a:custGeom>
            <a:avLst/>
            <a:gdLst>
              <a:gd name="connsiteX0" fmla="*/ 5 w 1978090"/>
              <a:gd name="connsiteY0" fmla="*/ 0 h 216024"/>
              <a:gd name="connsiteX1" fmla="*/ 1942085 w 1978090"/>
              <a:gd name="connsiteY1" fmla="*/ 0 h 216024"/>
              <a:gd name="connsiteX2" fmla="*/ 1978090 w 1978090"/>
              <a:gd name="connsiteY2" fmla="*/ 36005 h 216024"/>
              <a:gd name="connsiteX3" fmla="*/ 1978090 w 1978090"/>
              <a:gd name="connsiteY3" fmla="*/ 180019 h 216024"/>
              <a:gd name="connsiteX4" fmla="*/ 1942085 w 1978090"/>
              <a:gd name="connsiteY4" fmla="*/ 216024 h 216024"/>
              <a:gd name="connsiteX5" fmla="*/ 0 w 1978090"/>
              <a:gd name="connsiteY5" fmla="*/ 216024 h 216024"/>
              <a:gd name="connsiteX6" fmla="*/ 107353 w 1978090"/>
              <a:gd name="connsiteY6" fmla="*/ 108671 h 216024"/>
              <a:gd name="connsiteX7" fmla="*/ 106693 w 1978090"/>
              <a:gd name="connsiteY7" fmla="*/ 108011 h 216024"/>
              <a:gd name="connsiteX8" fmla="*/ 107354 w 1978090"/>
              <a:gd name="connsiteY8" fmla="*/ 107349 h 216024"/>
              <a:gd name="connsiteX9" fmla="*/ 5 w 1978090"/>
              <a:gd name="connsiteY9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090" h="216024">
                <a:moveTo>
                  <a:pt x="5" y="0"/>
                </a:moveTo>
                <a:lnTo>
                  <a:pt x="1942085" y="0"/>
                </a:lnTo>
                <a:cubicBezTo>
                  <a:pt x="1961970" y="0"/>
                  <a:pt x="1978090" y="16120"/>
                  <a:pt x="1978090" y="36005"/>
                </a:cubicBezTo>
                <a:lnTo>
                  <a:pt x="1978090" y="180019"/>
                </a:lnTo>
                <a:cubicBezTo>
                  <a:pt x="1978090" y="199904"/>
                  <a:pt x="1961970" y="216024"/>
                  <a:pt x="1942085" y="216024"/>
                </a:cubicBezTo>
                <a:lnTo>
                  <a:pt x="0" y="216024"/>
                </a:lnTo>
                <a:lnTo>
                  <a:pt x="107353" y="108671"/>
                </a:lnTo>
                <a:lnTo>
                  <a:pt x="106693" y="108011"/>
                </a:lnTo>
                <a:lnTo>
                  <a:pt x="107354" y="107349"/>
                </a:lnTo>
                <a:lnTo>
                  <a:pt x="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14" name="Free-form: Shape 13">
            <a:extLst>
              <a:ext uri="{FF2B5EF4-FFF2-40B4-BE49-F238E27FC236}">
                <a16:creationId xmlns:a16="http://schemas.microsoft.com/office/drawing/2014/main" id="{B86C4859-6E87-225E-1118-C6E46A4F99E0}"/>
              </a:ext>
            </a:extLst>
          </p:cNvPr>
          <p:cNvSpPr/>
          <p:nvPr/>
        </p:nvSpPr>
        <p:spPr>
          <a:xfrm>
            <a:off x="107503" y="6417332"/>
            <a:ext cx="2039736" cy="324036"/>
          </a:xfrm>
          <a:custGeom>
            <a:avLst/>
            <a:gdLst>
              <a:gd name="connsiteX0" fmla="*/ 36005 w 2039736"/>
              <a:gd name="connsiteY0" fmla="*/ 0 h 216024"/>
              <a:gd name="connsiteX1" fmla="*/ 1931061 w 2039736"/>
              <a:gd name="connsiteY1" fmla="*/ 0 h 216024"/>
              <a:gd name="connsiteX2" fmla="*/ 2039736 w 2039736"/>
              <a:gd name="connsiteY2" fmla="*/ 108675 h 216024"/>
              <a:gd name="connsiteX3" fmla="*/ 1932387 w 2039736"/>
              <a:gd name="connsiteY3" fmla="*/ 216024 h 216024"/>
              <a:gd name="connsiteX4" fmla="*/ 36005 w 2039736"/>
              <a:gd name="connsiteY4" fmla="*/ 216024 h 216024"/>
              <a:gd name="connsiteX5" fmla="*/ 0 w 2039736"/>
              <a:gd name="connsiteY5" fmla="*/ 180019 h 216024"/>
              <a:gd name="connsiteX6" fmla="*/ 0 w 2039736"/>
              <a:gd name="connsiteY6" fmla="*/ 36005 h 216024"/>
              <a:gd name="connsiteX7" fmla="*/ 36005 w 2039736"/>
              <a:gd name="connsiteY7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736" h="216024">
                <a:moveTo>
                  <a:pt x="36005" y="0"/>
                </a:moveTo>
                <a:lnTo>
                  <a:pt x="1931061" y="0"/>
                </a:lnTo>
                <a:lnTo>
                  <a:pt x="2039736" y="108675"/>
                </a:lnTo>
                <a:lnTo>
                  <a:pt x="1932387" y="216024"/>
                </a:lnTo>
                <a:lnTo>
                  <a:pt x="36005" y="216024"/>
                </a:lnTo>
                <a:cubicBezTo>
                  <a:pt x="16120" y="216024"/>
                  <a:pt x="0" y="199904"/>
                  <a:pt x="0" y="180019"/>
                </a:cubicBezTo>
                <a:lnTo>
                  <a:pt x="0" y="36005"/>
                </a:lnTo>
                <a:cubicBezTo>
                  <a:pt x="0" y="16120"/>
                  <a:pt x="16120" y="0"/>
                  <a:pt x="3600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AF3915F1-8D75-8E2F-92DF-E38DA251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2" y="6412247"/>
            <a:ext cx="752475" cy="365125"/>
          </a:xfrm>
        </p:spPr>
        <p:txBody>
          <a:bodyPr/>
          <a:lstStyle/>
          <a:p>
            <a:fld id="{FB26DB05-C0A7-4CEE-B91C-601C9140E922}" type="slidenum">
              <a:rPr lang="en-GB" sz="1800" noProof="0" smtClean="0">
                <a:solidFill>
                  <a:schemeClr val="tx1"/>
                </a:solidFill>
              </a:rPr>
              <a:pPr/>
              <a:t>21</a:t>
            </a:fld>
            <a:endParaRPr lang="en-GB" noProof="0" dirty="0">
              <a:solidFill>
                <a:schemeClr val="tx1"/>
              </a:solidFill>
            </a:endParaRPr>
          </a:p>
        </p:txBody>
      </p:sp>
      <p:pic>
        <p:nvPicPr>
          <p:cNvPr id="3" name="Graphic 2" descr="Checkbox Ticked with solid fill">
            <a:extLst>
              <a:ext uri="{FF2B5EF4-FFF2-40B4-BE49-F238E27FC236}">
                <a16:creationId xmlns:a16="http://schemas.microsoft.com/office/drawing/2014/main" id="{6654B77F-114D-4D1D-1B06-100D92C266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54208" y="816377"/>
            <a:ext cx="914400" cy="9144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CC98562-6C37-E49F-8ED6-5C354DE7779C}"/>
              </a:ext>
            </a:extLst>
          </p:cNvPr>
          <p:cNvGrpSpPr>
            <a:grpSpLocks noChangeAspect="1"/>
          </p:cNvGrpSpPr>
          <p:nvPr/>
        </p:nvGrpSpPr>
        <p:grpSpPr>
          <a:xfrm>
            <a:off x="3729280" y="1988840"/>
            <a:ext cx="8487400" cy="4133241"/>
            <a:chOff x="1226402" y="1057576"/>
            <a:chExt cx="9739196" cy="4742847"/>
          </a:xfrm>
        </p:grpSpPr>
        <p:pic>
          <p:nvPicPr>
            <p:cNvPr id="7" name="Picture 6" descr="A graph of a clock frequency&#10;&#10;AI-generated content may be incorrect.">
              <a:extLst>
                <a:ext uri="{FF2B5EF4-FFF2-40B4-BE49-F238E27FC236}">
                  <a16:creationId xmlns:a16="http://schemas.microsoft.com/office/drawing/2014/main" id="{23B50CB5-EAFF-8377-9813-D5D8D04FD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5" b="5862"/>
            <a:stretch>
              <a:fillRect/>
            </a:stretch>
          </p:blipFill>
          <p:spPr>
            <a:xfrm>
              <a:off x="1226402" y="1057576"/>
              <a:ext cx="9739196" cy="4742847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F1B3FED-5F02-5DDA-8A18-9E98458C7A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6908" y="1988840"/>
              <a:ext cx="0" cy="108012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C528D4-4C21-2E03-1431-3749400B450B}"/>
                </a:ext>
              </a:extLst>
            </p:cNvPr>
            <p:cNvSpPr txBox="1"/>
            <p:nvPr/>
          </p:nvSpPr>
          <p:spPr>
            <a:xfrm>
              <a:off x="7320627" y="2337546"/>
              <a:ext cx="935614" cy="56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19x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EBFEA7B-5188-4927-FBB6-70E034CF0534}"/>
                </a:ext>
              </a:extLst>
            </p:cNvPr>
            <p:cNvCxnSpPr>
              <a:cxnSpLocks/>
            </p:cNvCxnSpPr>
            <p:nvPr/>
          </p:nvCxnSpPr>
          <p:spPr>
            <a:xfrm>
              <a:off x="8253775" y="2420888"/>
              <a:ext cx="2197564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CCD8A3-F88F-A534-2D50-33BB3826839F}"/>
                </a:ext>
              </a:extLst>
            </p:cNvPr>
            <p:cNvSpPr txBox="1"/>
            <p:nvPr/>
          </p:nvSpPr>
          <p:spPr>
            <a:xfrm>
              <a:off x="8994912" y="1869054"/>
              <a:ext cx="935614" cy="56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7x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89A1C7E-856D-F28A-98F8-BF275BDAE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0564" y="2062305"/>
              <a:ext cx="0" cy="187075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89CFB2-BB87-BB1F-5261-3A7D4F8061E7}"/>
                </a:ext>
              </a:extLst>
            </p:cNvPr>
            <p:cNvSpPr txBox="1"/>
            <p:nvPr/>
          </p:nvSpPr>
          <p:spPr>
            <a:xfrm>
              <a:off x="4023883" y="2901183"/>
              <a:ext cx="1036809" cy="56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100x</a:t>
              </a:r>
            </a:p>
          </p:txBody>
        </p:sp>
      </p:grpSp>
      <p:pic>
        <p:nvPicPr>
          <p:cNvPr id="28" name="Picture 2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98795F-D1FC-0011-4688-CD430E9C8FC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" t="2101" r="49980" b="50449"/>
          <a:stretch>
            <a:fillRect/>
          </a:stretch>
        </p:blipFill>
        <p:spPr>
          <a:xfrm>
            <a:off x="178600" y="1916832"/>
            <a:ext cx="3469128" cy="422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9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5BC07-82D1-3E4E-EADD-1AE84420F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ECB277-1A53-29C3-5B96-DCD712E8E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404" y="2996952"/>
            <a:ext cx="10705188" cy="630982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Discussion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1935A42-C039-CA2E-F938-AD82BCB1E8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Picture 2" descr="Logo ES&amp;S">
            <a:extLst>
              <a:ext uri="{FF2B5EF4-FFF2-40B4-BE49-F238E27FC236}">
                <a16:creationId xmlns:a16="http://schemas.microsoft.com/office/drawing/2014/main" id="{F4AED46D-4A19-0850-DC75-46966958B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6265305"/>
            <a:ext cx="1488165" cy="4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14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8966A-3AE5-DC31-9C78-957A62A2C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5C083B-3EF6-E983-0BBA-D09A6B9EFC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35" y="198981"/>
            <a:ext cx="11987005" cy="549844"/>
          </a:xfrm>
        </p:spPr>
        <p:txBody>
          <a:bodyPr wrap="square" anchor="ctr">
            <a:normAutofit fontScale="90000"/>
          </a:bodyPr>
          <a:lstStyle/>
          <a:p>
            <a:r>
              <a:rPr lang="en-GB" dirty="0"/>
              <a:t>Discussion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EFCCB42D-57D9-ECB7-5FC5-858F6C37A07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076804"/>
              </p:ext>
            </p:extLst>
          </p:nvPr>
        </p:nvGraphicFramePr>
        <p:xfrm>
          <a:off x="609600" y="876200"/>
          <a:ext cx="11031016" cy="5145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5" name="Free-form: Shape 34">
            <a:extLst>
              <a:ext uri="{FF2B5EF4-FFF2-40B4-BE49-F238E27FC236}">
                <a16:creationId xmlns:a16="http://schemas.microsoft.com/office/drawing/2014/main" id="{4BA86F59-EBCB-A00F-F05F-EF80BD699807}"/>
              </a:ext>
            </a:extLst>
          </p:cNvPr>
          <p:cNvSpPr/>
          <p:nvPr/>
        </p:nvSpPr>
        <p:spPr>
          <a:xfrm>
            <a:off x="2110573" y="6417332"/>
            <a:ext cx="2221889" cy="324036"/>
          </a:xfrm>
          <a:custGeom>
            <a:avLst/>
            <a:gdLst>
              <a:gd name="connsiteX0" fmla="*/ 0 w 2221889"/>
              <a:gd name="connsiteY0" fmla="*/ 0 h 216024"/>
              <a:gd name="connsiteX1" fmla="*/ 2113216 w 2221889"/>
              <a:gd name="connsiteY1" fmla="*/ 0 h 216024"/>
              <a:gd name="connsiteX2" fmla="*/ 2221889 w 2221889"/>
              <a:gd name="connsiteY2" fmla="*/ 108673 h 216024"/>
              <a:gd name="connsiteX3" fmla="*/ 2114538 w 2221889"/>
              <a:gd name="connsiteY3" fmla="*/ 216024 h 216024"/>
              <a:gd name="connsiteX4" fmla="*/ 1326 w 2221889"/>
              <a:gd name="connsiteY4" fmla="*/ 216024 h 216024"/>
              <a:gd name="connsiteX5" fmla="*/ 108675 w 2221889"/>
              <a:gd name="connsiteY5" fmla="*/ 108675 h 216024"/>
              <a:gd name="connsiteX6" fmla="*/ 0 w 2221889"/>
              <a:gd name="connsiteY6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1889" h="216024">
                <a:moveTo>
                  <a:pt x="0" y="0"/>
                </a:moveTo>
                <a:lnTo>
                  <a:pt x="2113216" y="0"/>
                </a:lnTo>
                <a:lnTo>
                  <a:pt x="2221889" y="108673"/>
                </a:lnTo>
                <a:lnTo>
                  <a:pt x="2114538" y="216024"/>
                </a:lnTo>
                <a:lnTo>
                  <a:pt x="1326" y="216024"/>
                </a:lnTo>
                <a:lnTo>
                  <a:pt x="108675" y="1086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40" name="Free-form: Shape 39">
            <a:extLst>
              <a:ext uri="{FF2B5EF4-FFF2-40B4-BE49-F238E27FC236}">
                <a16:creationId xmlns:a16="http://schemas.microsoft.com/office/drawing/2014/main" id="{BE1A8FC5-80BB-F221-2A0F-0E1A5D3E1EDD}"/>
              </a:ext>
            </a:extLst>
          </p:cNvPr>
          <p:cNvSpPr/>
          <p:nvPr/>
        </p:nvSpPr>
        <p:spPr>
          <a:xfrm>
            <a:off x="4295800" y="6417332"/>
            <a:ext cx="2221226" cy="324036"/>
          </a:xfrm>
          <a:custGeom>
            <a:avLst/>
            <a:gdLst>
              <a:gd name="connsiteX0" fmla="*/ 0 w 2221226"/>
              <a:gd name="connsiteY0" fmla="*/ 0 h 216024"/>
              <a:gd name="connsiteX1" fmla="*/ 2113215 w 2221226"/>
              <a:gd name="connsiteY1" fmla="*/ 0 h 216024"/>
              <a:gd name="connsiteX2" fmla="*/ 2221226 w 2221226"/>
              <a:gd name="connsiteY2" fmla="*/ 108011 h 216024"/>
              <a:gd name="connsiteX3" fmla="*/ 2113212 w 2221226"/>
              <a:gd name="connsiteY3" fmla="*/ 216024 h 216024"/>
              <a:gd name="connsiteX4" fmla="*/ 1322 w 2221226"/>
              <a:gd name="connsiteY4" fmla="*/ 216024 h 216024"/>
              <a:gd name="connsiteX5" fmla="*/ 108671 w 2221226"/>
              <a:gd name="connsiteY5" fmla="*/ 108675 h 216024"/>
              <a:gd name="connsiteX6" fmla="*/ 108669 w 2221226"/>
              <a:gd name="connsiteY6" fmla="*/ 108673 h 216024"/>
              <a:gd name="connsiteX7" fmla="*/ 108671 w 2221226"/>
              <a:gd name="connsiteY7" fmla="*/ 108671 h 216024"/>
              <a:gd name="connsiteX8" fmla="*/ 0 w 2221226"/>
              <a:gd name="connsiteY8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226" h="216024">
                <a:moveTo>
                  <a:pt x="0" y="0"/>
                </a:moveTo>
                <a:lnTo>
                  <a:pt x="2113215" y="0"/>
                </a:lnTo>
                <a:lnTo>
                  <a:pt x="2221226" y="108011"/>
                </a:lnTo>
                <a:lnTo>
                  <a:pt x="2113212" y="216024"/>
                </a:lnTo>
                <a:lnTo>
                  <a:pt x="1322" y="216024"/>
                </a:lnTo>
                <a:lnTo>
                  <a:pt x="108671" y="108675"/>
                </a:lnTo>
                <a:lnTo>
                  <a:pt x="108669" y="108673"/>
                </a:lnTo>
                <a:lnTo>
                  <a:pt x="108671" y="1086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789496A4-6CC2-3A9D-F4E2-3A2556235DF6}"/>
              </a:ext>
            </a:extLst>
          </p:cNvPr>
          <p:cNvSpPr/>
          <p:nvPr/>
        </p:nvSpPr>
        <p:spPr>
          <a:xfrm>
            <a:off x="6483813" y="6417332"/>
            <a:ext cx="1978090" cy="324036"/>
          </a:xfrm>
          <a:custGeom>
            <a:avLst/>
            <a:gdLst>
              <a:gd name="connsiteX0" fmla="*/ 5 w 1978090"/>
              <a:gd name="connsiteY0" fmla="*/ 0 h 216024"/>
              <a:gd name="connsiteX1" fmla="*/ 1942085 w 1978090"/>
              <a:gd name="connsiteY1" fmla="*/ 0 h 216024"/>
              <a:gd name="connsiteX2" fmla="*/ 1978090 w 1978090"/>
              <a:gd name="connsiteY2" fmla="*/ 36005 h 216024"/>
              <a:gd name="connsiteX3" fmla="*/ 1978090 w 1978090"/>
              <a:gd name="connsiteY3" fmla="*/ 180019 h 216024"/>
              <a:gd name="connsiteX4" fmla="*/ 1942085 w 1978090"/>
              <a:gd name="connsiteY4" fmla="*/ 216024 h 216024"/>
              <a:gd name="connsiteX5" fmla="*/ 0 w 1978090"/>
              <a:gd name="connsiteY5" fmla="*/ 216024 h 216024"/>
              <a:gd name="connsiteX6" fmla="*/ 107353 w 1978090"/>
              <a:gd name="connsiteY6" fmla="*/ 108671 h 216024"/>
              <a:gd name="connsiteX7" fmla="*/ 106693 w 1978090"/>
              <a:gd name="connsiteY7" fmla="*/ 108011 h 216024"/>
              <a:gd name="connsiteX8" fmla="*/ 107354 w 1978090"/>
              <a:gd name="connsiteY8" fmla="*/ 107349 h 216024"/>
              <a:gd name="connsiteX9" fmla="*/ 5 w 1978090"/>
              <a:gd name="connsiteY9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090" h="216024">
                <a:moveTo>
                  <a:pt x="5" y="0"/>
                </a:moveTo>
                <a:lnTo>
                  <a:pt x="1942085" y="0"/>
                </a:lnTo>
                <a:cubicBezTo>
                  <a:pt x="1961970" y="0"/>
                  <a:pt x="1978090" y="16120"/>
                  <a:pt x="1978090" y="36005"/>
                </a:cubicBezTo>
                <a:lnTo>
                  <a:pt x="1978090" y="180019"/>
                </a:lnTo>
                <a:cubicBezTo>
                  <a:pt x="1978090" y="199904"/>
                  <a:pt x="1961970" y="216024"/>
                  <a:pt x="1942085" y="216024"/>
                </a:cubicBezTo>
                <a:lnTo>
                  <a:pt x="0" y="216024"/>
                </a:lnTo>
                <a:lnTo>
                  <a:pt x="107353" y="108671"/>
                </a:lnTo>
                <a:lnTo>
                  <a:pt x="106693" y="108011"/>
                </a:lnTo>
                <a:lnTo>
                  <a:pt x="107354" y="107349"/>
                </a:lnTo>
                <a:lnTo>
                  <a:pt x="5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43" name="Free-form: Shape 42">
            <a:extLst>
              <a:ext uri="{FF2B5EF4-FFF2-40B4-BE49-F238E27FC236}">
                <a16:creationId xmlns:a16="http://schemas.microsoft.com/office/drawing/2014/main" id="{A04E2DE8-ACA1-6094-3F7A-8217CF888BE2}"/>
              </a:ext>
            </a:extLst>
          </p:cNvPr>
          <p:cNvSpPr/>
          <p:nvPr/>
        </p:nvSpPr>
        <p:spPr>
          <a:xfrm>
            <a:off x="107503" y="6417332"/>
            <a:ext cx="2039736" cy="324036"/>
          </a:xfrm>
          <a:custGeom>
            <a:avLst/>
            <a:gdLst>
              <a:gd name="connsiteX0" fmla="*/ 36005 w 2039736"/>
              <a:gd name="connsiteY0" fmla="*/ 0 h 216024"/>
              <a:gd name="connsiteX1" fmla="*/ 1931061 w 2039736"/>
              <a:gd name="connsiteY1" fmla="*/ 0 h 216024"/>
              <a:gd name="connsiteX2" fmla="*/ 2039736 w 2039736"/>
              <a:gd name="connsiteY2" fmla="*/ 108675 h 216024"/>
              <a:gd name="connsiteX3" fmla="*/ 1932387 w 2039736"/>
              <a:gd name="connsiteY3" fmla="*/ 216024 h 216024"/>
              <a:gd name="connsiteX4" fmla="*/ 36005 w 2039736"/>
              <a:gd name="connsiteY4" fmla="*/ 216024 h 216024"/>
              <a:gd name="connsiteX5" fmla="*/ 0 w 2039736"/>
              <a:gd name="connsiteY5" fmla="*/ 180019 h 216024"/>
              <a:gd name="connsiteX6" fmla="*/ 0 w 2039736"/>
              <a:gd name="connsiteY6" fmla="*/ 36005 h 216024"/>
              <a:gd name="connsiteX7" fmla="*/ 36005 w 2039736"/>
              <a:gd name="connsiteY7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736" h="216024">
                <a:moveTo>
                  <a:pt x="36005" y="0"/>
                </a:moveTo>
                <a:lnTo>
                  <a:pt x="1931061" y="0"/>
                </a:lnTo>
                <a:lnTo>
                  <a:pt x="2039736" y="108675"/>
                </a:lnTo>
                <a:lnTo>
                  <a:pt x="1932387" y="216024"/>
                </a:lnTo>
                <a:lnTo>
                  <a:pt x="36005" y="216024"/>
                </a:lnTo>
                <a:cubicBezTo>
                  <a:pt x="16120" y="216024"/>
                  <a:pt x="0" y="199904"/>
                  <a:pt x="0" y="180019"/>
                </a:cubicBezTo>
                <a:lnTo>
                  <a:pt x="0" y="36005"/>
                </a:lnTo>
                <a:cubicBezTo>
                  <a:pt x="0" y="16120"/>
                  <a:pt x="16120" y="0"/>
                  <a:pt x="3600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44" name="Slide Number Placeholder 1">
            <a:extLst>
              <a:ext uri="{FF2B5EF4-FFF2-40B4-BE49-F238E27FC236}">
                <a16:creationId xmlns:a16="http://schemas.microsoft.com/office/drawing/2014/main" id="{7FEEF9EC-7865-5C89-B799-D24A2658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2" y="6412247"/>
            <a:ext cx="752475" cy="365125"/>
          </a:xfrm>
        </p:spPr>
        <p:txBody>
          <a:bodyPr/>
          <a:lstStyle/>
          <a:p>
            <a:fld id="{FB26DB05-C0A7-4CEE-B91C-601C9140E922}" type="slidenum">
              <a:rPr lang="en-GB" sz="1800" noProof="0" smtClean="0">
                <a:solidFill>
                  <a:schemeClr val="tx1"/>
                </a:solidFill>
              </a:rPr>
              <a:pPr/>
              <a:t>23</a:t>
            </a:fld>
            <a:endParaRPr lang="en-GB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130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B2EA6-8C61-7253-AF34-5A9527FFB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300" dirty="0"/>
              <a:t>[1] N. P. Papadopoulos, F. De Roose, J.-L. P. van der Steen, E. C. Smits, M. Ameys, W. Dehaene, J. </a:t>
            </a:r>
            <a:r>
              <a:rPr lang="en-GB" sz="1300" dirty="0" err="1"/>
              <a:t>Genoe</a:t>
            </a:r>
            <a:r>
              <a:rPr lang="en-GB" sz="1300" dirty="0"/>
              <a:t>, and K. </a:t>
            </a:r>
            <a:r>
              <a:rPr lang="en-GB" sz="1300" dirty="0" err="1"/>
              <a:t>Myny</a:t>
            </a:r>
            <a:r>
              <a:rPr lang="en-GB" sz="1300" dirty="0"/>
              <a:t>, “Toward temperature tracking with unipolar metal-oxide thin-film </a:t>
            </a:r>
            <a:r>
              <a:rPr lang="en-GB" sz="1300" dirty="0" err="1"/>
              <a:t>sar</a:t>
            </a:r>
            <a:r>
              <a:rPr lang="en-GB" sz="1300" dirty="0"/>
              <a:t> c-2c </a:t>
            </a:r>
            <a:r>
              <a:rPr lang="en-GB" sz="1300" dirty="0" err="1"/>
              <a:t>adc</a:t>
            </a:r>
            <a:r>
              <a:rPr lang="en-GB" sz="1300" dirty="0"/>
              <a:t> on plastic,” IEEE Journal of Solid-State Circuits, vol. 53, no. 8, pp. 2263–2272, 2018.</a:t>
            </a:r>
          </a:p>
          <a:p>
            <a:r>
              <a:rPr lang="en-GB" sz="1300" dirty="0"/>
              <a:t>[2] K. </a:t>
            </a:r>
            <a:r>
              <a:rPr lang="en-GB" sz="1300" dirty="0" err="1"/>
              <a:t>Myny</a:t>
            </a:r>
            <a:r>
              <a:rPr lang="en-GB" sz="1300" dirty="0"/>
              <a:t>, “The development of flexible integrated circuits based on thin-film </a:t>
            </a:r>
            <a:r>
              <a:rPr lang="en-GB" sz="1300" dirty="0" err="1"/>
              <a:t>transistors,”Nature</a:t>
            </a:r>
            <a:r>
              <a:rPr lang="en-GB" sz="1300" dirty="0"/>
              <a:t> Electronics 2017 1:1, vol. 1, no. 1, pp. 30–39, 1 2018. [Online]. </a:t>
            </a:r>
            <a:r>
              <a:rPr lang="en-GB" sz="1300" dirty="0" err="1"/>
              <a:t>Available:https</a:t>
            </a:r>
            <a:r>
              <a:rPr lang="en-GB" sz="1300" dirty="0"/>
              <a:t>://www.nature.com/articles/s41928-017-0008-6</a:t>
            </a:r>
          </a:p>
          <a:p>
            <a:r>
              <a:rPr lang="en-GB" sz="1300" dirty="0"/>
              <a:t>[3] Z. Mohammad, S. Stefano, R. Ganesh, S. Smout, W. Myriam, M. Kris, and C. Eugenio, “</a:t>
            </a:r>
            <a:r>
              <a:rPr lang="en-GB" sz="1300" dirty="0" err="1"/>
              <a:t>Aflexible</a:t>
            </a:r>
            <a:r>
              <a:rPr lang="en-GB" sz="1300" dirty="0"/>
              <a:t> ECG patch compatible with NFC RF communication,” NPJ Flexible </a:t>
            </a:r>
            <a:r>
              <a:rPr lang="en-GB" sz="1300" dirty="0" err="1"/>
              <a:t>Electronics,vol</a:t>
            </a:r>
            <a:r>
              <a:rPr lang="en-GB" sz="1300" dirty="0"/>
              <a:t>. 4, no. 1, 2020.</a:t>
            </a:r>
          </a:p>
          <a:p>
            <a:r>
              <a:rPr lang="en-GB" sz="1300" dirty="0"/>
              <a:t>[4] </a:t>
            </a:r>
            <a:r>
              <a:rPr lang="en-GB" sz="1300" dirty="0" err="1"/>
              <a:t>PragmatIC</a:t>
            </a:r>
            <a:r>
              <a:rPr lang="en-GB" sz="1300" dirty="0"/>
              <a:t>, “</a:t>
            </a:r>
            <a:r>
              <a:rPr lang="en-GB" sz="1300" dirty="0" err="1"/>
              <a:t>PragmatIC</a:t>
            </a:r>
            <a:r>
              <a:rPr lang="en-GB" sz="1300" dirty="0"/>
              <a:t> RFID.” [Online]. Available: https://www.pragmaticsemi.com/nfc-connect/pr1301/</a:t>
            </a:r>
          </a:p>
          <a:p>
            <a:r>
              <a:rPr lang="en-GB" sz="1300" dirty="0"/>
              <a:t>[5] Y. Hara, T. Kikuchi, H. Kitagawa, J. Morinaga, H. </a:t>
            </a:r>
            <a:r>
              <a:rPr lang="en-GB" sz="1300" dirty="0" err="1"/>
              <a:t>Ohgami</a:t>
            </a:r>
            <a:r>
              <a:rPr lang="en-GB" sz="1300" dirty="0"/>
              <a:t>, H. Imai, T. </a:t>
            </a:r>
            <a:r>
              <a:rPr lang="en-GB" sz="1300" dirty="0" err="1"/>
              <a:t>Daitoh</a:t>
            </a:r>
            <a:r>
              <a:rPr lang="en-GB" sz="1300" dirty="0"/>
              <a:t>, </a:t>
            </a:r>
            <a:r>
              <a:rPr lang="en-GB" sz="1300" dirty="0" err="1"/>
              <a:t>andT</a:t>
            </a:r>
            <a:r>
              <a:rPr lang="en-GB" sz="1300" dirty="0"/>
              <a:t>. Matsuo, “IGZO-TFT technology for large-screen 8K display,” Journal of the Society </a:t>
            </a:r>
            <a:r>
              <a:rPr lang="en-GB" sz="1300" dirty="0" err="1"/>
              <a:t>forInformation</a:t>
            </a:r>
            <a:r>
              <a:rPr lang="en-GB" sz="1300" dirty="0"/>
              <a:t> Display, vol. 26, no. 3, pp. 169–177, 3 2018.</a:t>
            </a:r>
          </a:p>
          <a:p>
            <a:r>
              <a:rPr lang="en-GB" sz="1300" dirty="0"/>
              <a:t>[6] T. C. Huang, K. Fukuda, C. M. Lo, Y. H. Yeh, T. </a:t>
            </a:r>
            <a:r>
              <a:rPr lang="en-GB" sz="1300" dirty="0" err="1"/>
              <a:t>Sekitani</a:t>
            </a:r>
            <a:r>
              <a:rPr lang="en-GB" sz="1300" dirty="0"/>
              <a:t>, T. Someya, and K. T. </a:t>
            </a:r>
            <a:r>
              <a:rPr lang="en-GB" sz="1300" dirty="0" err="1"/>
              <a:t>Cheng,“Pseudo</a:t>
            </a:r>
            <a:r>
              <a:rPr lang="en-GB" sz="1300" dirty="0"/>
              <a:t>-CMOS: A design style for low-cost and robust flexible electronics,” IEEE </a:t>
            </a:r>
            <a:r>
              <a:rPr lang="en-GB" sz="1300" dirty="0" err="1"/>
              <a:t>Transac-tions</a:t>
            </a:r>
            <a:r>
              <a:rPr lang="en-GB" sz="1300" dirty="0"/>
              <a:t> on Electron Devices, vol. 58, no. 1, pp. 141–150, 1 2011.</a:t>
            </a:r>
          </a:p>
          <a:p>
            <a:r>
              <a:rPr lang="en-GB" sz="1300" dirty="0"/>
              <a:t>[7] H. </a:t>
            </a:r>
            <a:r>
              <a:rPr lang="en-GB" sz="1300" dirty="0" err="1"/>
              <a:t>Celiker</a:t>
            </a:r>
            <a:r>
              <a:rPr lang="en-GB" sz="1300" dirty="0"/>
              <a:t>, A. Sou, W. Dehaene, and K. </a:t>
            </a:r>
            <a:r>
              <a:rPr lang="en-GB" sz="1300" dirty="0" err="1"/>
              <a:t>Myny</a:t>
            </a:r>
            <a:r>
              <a:rPr lang="en-GB" sz="1300" dirty="0"/>
              <a:t>, “Two-Stage Resistor-Load Logic for Digi-</a:t>
            </a:r>
            <a:r>
              <a:rPr lang="en-GB" sz="1300" dirty="0" err="1"/>
              <a:t>tal</a:t>
            </a:r>
            <a:r>
              <a:rPr lang="en-GB" sz="1300" dirty="0"/>
              <a:t> Applications on Flexible Substrates,” in FLEPS 2021 - IEEE International </a:t>
            </a:r>
            <a:r>
              <a:rPr lang="en-GB" sz="1300" dirty="0" err="1"/>
              <a:t>Conferenceon</a:t>
            </a:r>
            <a:r>
              <a:rPr lang="en-GB" sz="1300" dirty="0"/>
              <a:t> Flexible and Printable Sensors and Systems. Institute of Electrical and </a:t>
            </a:r>
            <a:r>
              <a:rPr lang="en-GB" sz="1300" dirty="0" err="1"/>
              <a:t>ElectronicsEngineers</a:t>
            </a:r>
            <a:r>
              <a:rPr lang="en-GB" sz="1300" dirty="0"/>
              <a:t> Inc., 6 2021.</a:t>
            </a:r>
          </a:p>
          <a:p>
            <a:r>
              <a:rPr lang="en-GB" sz="1300" dirty="0"/>
              <a:t>[8] B. Tiwari, P. </a:t>
            </a:r>
            <a:r>
              <a:rPr lang="en-GB" sz="1300" dirty="0" err="1"/>
              <a:t>Bahubalindruni</a:t>
            </a:r>
            <a:r>
              <a:rPr lang="en-GB" sz="1300" dirty="0"/>
              <a:t>, A. Santos, A. Santa, C. Figueiredo, M. Pereira, R. </a:t>
            </a:r>
            <a:r>
              <a:rPr lang="en-GB" sz="1300" dirty="0" err="1"/>
              <a:t>Martins,E</a:t>
            </a:r>
            <a:r>
              <a:rPr lang="en-GB" sz="1300" dirty="0"/>
              <a:t>. Fortunato, and P. </a:t>
            </a:r>
            <a:r>
              <a:rPr lang="en-GB" sz="1300" dirty="0" err="1"/>
              <a:t>Barquinha</a:t>
            </a:r>
            <a:r>
              <a:rPr lang="en-GB" sz="1300" dirty="0"/>
              <a:t>, “Low-Voltage High-Speed Ring Oscillator with a-</a:t>
            </a:r>
            <a:r>
              <a:rPr lang="en-GB" sz="1300" dirty="0" err="1"/>
              <a:t>InGaZnOTFTs</a:t>
            </a:r>
            <a:r>
              <a:rPr lang="en-GB" sz="1300" dirty="0"/>
              <a:t>,” IEEE Journal of the Electron Devices Society, vol. PP, p. 1, 5 2020.</a:t>
            </a:r>
          </a:p>
          <a:p>
            <a:r>
              <a:rPr lang="en-GB" sz="1300" dirty="0"/>
              <a:t>[9] D. Geng, Y. F. Chen, M. Mativenga, and J. Jang, “30 </a:t>
            </a:r>
            <a:r>
              <a:rPr lang="el-GR" sz="1300" dirty="0"/>
              <a:t>μ</a:t>
            </a:r>
            <a:r>
              <a:rPr lang="en-GB" sz="1300" dirty="0"/>
              <a:t>m -Pitch Oxide TFT-Based </a:t>
            </a:r>
            <a:r>
              <a:rPr lang="en-GB" sz="1300" dirty="0" err="1"/>
              <a:t>GateDriver</a:t>
            </a:r>
            <a:r>
              <a:rPr lang="en-GB" sz="1300" dirty="0"/>
              <a:t> Design for Small-Size, High-Resolution, and Narrow-Bezel Displays,” IEEE </a:t>
            </a:r>
            <a:r>
              <a:rPr lang="en-GB" sz="1300" dirty="0" err="1"/>
              <a:t>ElectronDevice</a:t>
            </a:r>
            <a:r>
              <a:rPr lang="en-GB" sz="1300" dirty="0"/>
              <a:t> Letters, vol. 36, no. 8, pp. 805–807, 2015.</a:t>
            </a:r>
          </a:p>
          <a:p>
            <a:endParaRPr lang="en-GB" sz="1300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F64505-FA4C-930F-27FE-C29299AEE84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noProof="0" dirty="0"/>
              <a:t>References</a:t>
            </a:r>
          </a:p>
        </p:txBody>
      </p:sp>
      <p:pic>
        <p:nvPicPr>
          <p:cNvPr id="4" name="Picture 2" descr="Logo ES&amp;S">
            <a:extLst>
              <a:ext uri="{FF2B5EF4-FFF2-40B4-BE49-F238E27FC236}">
                <a16:creationId xmlns:a16="http://schemas.microsoft.com/office/drawing/2014/main" id="{03886A82-4412-E8DC-3DD2-DD7FB14A9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6426552"/>
            <a:ext cx="984109" cy="31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628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109B2-ED10-3E71-66E5-DC90E7D0A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06425E-9F38-1DEB-1ED1-6F569FDBF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404" y="2996952"/>
            <a:ext cx="10705188" cy="630982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Thanks for Listening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3006DAE-6F2B-8787-A6D0-432073F3B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404" y="3644978"/>
            <a:ext cx="10705188" cy="432048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Any Questions?</a:t>
            </a:r>
          </a:p>
        </p:txBody>
      </p:sp>
      <p:pic>
        <p:nvPicPr>
          <p:cNvPr id="2" name="Picture 2" descr="Logo ES&amp;S">
            <a:extLst>
              <a:ext uri="{FF2B5EF4-FFF2-40B4-BE49-F238E27FC236}">
                <a16:creationId xmlns:a16="http://schemas.microsoft.com/office/drawing/2014/main" id="{02581695-7619-441C-E6B1-82EC2BCC1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6265305"/>
            <a:ext cx="1488165" cy="4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737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AC7B49-99CF-B003-BDAC-9F716958A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610B72-5449-4B2F-AC30-B2053DEA040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DAB83D-6422-4EC6-51DD-22F42FBA4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590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120FD9-E886-29B1-0AA7-48F5BDF931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4417" y="187301"/>
            <a:ext cx="10972800" cy="433387"/>
          </a:xfrm>
        </p:spPr>
        <p:txBody>
          <a:bodyPr/>
          <a:lstStyle/>
          <a:p>
            <a:pPr algn="ctr"/>
            <a:r>
              <a:rPr lang="en-GB" sz="3600" b="0" dirty="0">
                <a:solidFill>
                  <a:schemeClr val="tx1"/>
                </a:solidFill>
                <a:latin typeface="+mj-lt"/>
              </a:rPr>
              <a:t>Power on Different </a:t>
            </a:r>
            <a:r>
              <a:rPr lang="en-GB" dirty="0"/>
              <a:t>O</a:t>
            </a:r>
            <a:r>
              <a:rPr lang="en-GB" sz="3600" b="0" dirty="0">
                <a:solidFill>
                  <a:schemeClr val="tx1"/>
                </a:solidFill>
                <a:latin typeface="+mj-lt"/>
              </a:rPr>
              <a:t>perating </a:t>
            </a:r>
            <a:r>
              <a:rPr lang="en-GB" dirty="0"/>
              <a:t>V</a:t>
            </a:r>
            <a:r>
              <a:rPr lang="en-GB" sz="3600" b="0" dirty="0">
                <a:solidFill>
                  <a:schemeClr val="tx1"/>
                </a:solidFill>
                <a:latin typeface="+mj-lt"/>
              </a:rPr>
              <a:t>oltages</a:t>
            </a:r>
          </a:p>
        </p:txBody>
      </p:sp>
      <p:pic>
        <p:nvPicPr>
          <p:cNvPr id="16" name="Content Placeholder 15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F76F956C-7F36-AFB9-930D-1560414725E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" r="-1" b="1936"/>
          <a:stretch>
            <a:fillRect/>
          </a:stretch>
        </p:blipFill>
        <p:spPr>
          <a:xfrm>
            <a:off x="83970" y="1655297"/>
            <a:ext cx="5948403" cy="3547407"/>
          </a:xfrm>
        </p:spPr>
      </p:pic>
      <p:pic>
        <p:nvPicPr>
          <p:cNvPr id="18" name="Picture 17" descr="A graph of a graph showing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28474AD5-3FFF-CAB9-8012-DA75C85DA3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" b="3064"/>
          <a:stretch>
            <a:fillRect/>
          </a:stretch>
        </p:blipFill>
        <p:spPr>
          <a:xfrm>
            <a:off x="6177607" y="1674261"/>
            <a:ext cx="5948403" cy="35094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593689-83B4-AD38-665C-2F86F683989B}"/>
              </a:ext>
            </a:extLst>
          </p:cNvPr>
          <p:cNvSpPr txBox="1"/>
          <p:nvPr/>
        </p:nvSpPr>
        <p:spPr>
          <a:xfrm>
            <a:off x="6688773" y="1321929"/>
            <a:ext cx="532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Single-ended</a:t>
            </a:r>
            <a:endParaRPr lang="en-GB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2778C1-6196-9362-0E72-7778B0211EAE}"/>
              </a:ext>
            </a:extLst>
          </p:cNvPr>
          <p:cNvSpPr txBox="1"/>
          <p:nvPr/>
        </p:nvSpPr>
        <p:spPr>
          <a:xfrm>
            <a:off x="624417" y="1285964"/>
            <a:ext cx="532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Differential</a:t>
            </a:r>
            <a:endParaRPr lang="en-GB" noProof="0" dirty="0"/>
          </a:p>
        </p:txBody>
      </p:sp>
      <p:sp>
        <p:nvSpPr>
          <p:cNvPr id="3" name="Free-form: Shape 2">
            <a:extLst>
              <a:ext uri="{FF2B5EF4-FFF2-40B4-BE49-F238E27FC236}">
                <a16:creationId xmlns:a16="http://schemas.microsoft.com/office/drawing/2014/main" id="{07B4860D-0461-2450-CF04-2CFCBB302AD8}"/>
              </a:ext>
            </a:extLst>
          </p:cNvPr>
          <p:cNvSpPr/>
          <p:nvPr/>
        </p:nvSpPr>
        <p:spPr>
          <a:xfrm>
            <a:off x="2110573" y="6417332"/>
            <a:ext cx="2221889" cy="324036"/>
          </a:xfrm>
          <a:custGeom>
            <a:avLst/>
            <a:gdLst>
              <a:gd name="connsiteX0" fmla="*/ 0 w 2221889"/>
              <a:gd name="connsiteY0" fmla="*/ 0 h 216024"/>
              <a:gd name="connsiteX1" fmla="*/ 2113216 w 2221889"/>
              <a:gd name="connsiteY1" fmla="*/ 0 h 216024"/>
              <a:gd name="connsiteX2" fmla="*/ 2221889 w 2221889"/>
              <a:gd name="connsiteY2" fmla="*/ 108673 h 216024"/>
              <a:gd name="connsiteX3" fmla="*/ 2114538 w 2221889"/>
              <a:gd name="connsiteY3" fmla="*/ 216024 h 216024"/>
              <a:gd name="connsiteX4" fmla="*/ 1326 w 2221889"/>
              <a:gd name="connsiteY4" fmla="*/ 216024 h 216024"/>
              <a:gd name="connsiteX5" fmla="*/ 108675 w 2221889"/>
              <a:gd name="connsiteY5" fmla="*/ 108675 h 216024"/>
              <a:gd name="connsiteX6" fmla="*/ 0 w 2221889"/>
              <a:gd name="connsiteY6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1889" h="216024">
                <a:moveTo>
                  <a:pt x="0" y="0"/>
                </a:moveTo>
                <a:lnTo>
                  <a:pt x="2113216" y="0"/>
                </a:lnTo>
                <a:lnTo>
                  <a:pt x="2221889" y="108673"/>
                </a:lnTo>
                <a:lnTo>
                  <a:pt x="2114538" y="216024"/>
                </a:lnTo>
                <a:lnTo>
                  <a:pt x="1326" y="216024"/>
                </a:lnTo>
                <a:lnTo>
                  <a:pt x="108675" y="1086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4" name="Free-form: Shape 3">
            <a:extLst>
              <a:ext uri="{FF2B5EF4-FFF2-40B4-BE49-F238E27FC236}">
                <a16:creationId xmlns:a16="http://schemas.microsoft.com/office/drawing/2014/main" id="{AB6B01FE-FB82-F725-58A8-06D1B8D291D6}"/>
              </a:ext>
            </a:extLst>
          </p:cNvPr>
          <p:cNvSpPr/>
          <p:nvPr/>
        </p:nvSpPr>
        <p:spPr>
          <a:xfrm>
            <a:off x="4295800" y="6417332"/>
            <a:ext cx="2221226" cy="324036"/>
          </a:xfrm>
          <a:custGeom>
            <a:avLst/>
            <a:gdLst>
              <a:gd name="connsiteX0" fmla="*/ 0 w 2221226"/>
              <a:gd name="connsiteY0" fmla="*/ 0 h 216024"/>
              <a:gd name="connsiteX1" fmla="*/ 2113215 w 2221226"/>
              <a:gd name="connsiteY1" fmla="*/ 0 h 216024"/>
              <a:gd name="connsiteX2" fmla="*/ 2221226 w 2221226"/>
              <a:gd name="connsiteY2" fmla="*/ 108011 h 216024"/>
              <a:gd name="connsiteX3" fmla="*/ 2113212 w 2221226"/>
              <a:gd name="connsiteY3" fmla="*/ 216024 h 216024"/>
              <a:gd name="connsiteX4" fmla="*/ 1322 w 2221226"/>
              <a:gd name="connsiteY4" fmla="*/ 216024 h 216024"/>
              <a:gd name="connsiteX5" fmla="*/ 108671 w 2221226"/>
              <a:gd name="connsiteY5" fmla="*/ 108675 h 216024"/>
              <a:gd name="connsiteX6" fmla="*/ 108669 w 2221226"/>
              <a:gd name="connsiteY6" fmla="*/ 108673 h 216024"/>
              <a:gd name="connsiteX7" fmla="*/ 108671 w 2221226"/>
              <a:gd name="connsiteY7" fmla="*/ 108671 h 216024"/>
              <a:gd name="connsiteX8" fmla="*/ 0 w 2221226"/>
              <a:gd name="connsiteY8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226" h="216024">
                <a:moveTo>
                  <a:pt x="0" y="0"/>
                </a:moveTo>
                <a:lnTo>
                  <a:pt x="2113215" y="0"/>
                </a:lnTo>
                <a:lnTo>
                  <a:pt x="2221226" y="108011"/>
                </a:lnTo>
                <a:lnTo>
                  <a:pt x="2113212" y="216024"/>
                </a:lnTo>
                <a:lnTo>
                  <a:pt x="1322" y="216024"/>
                </a:lnTo>
                <a:lnTo>
                  <a:pt x="108671" y="108675"/>
                </a:lnTo>
                <a:lnTo>
                  <a:pt x="108669" y="108673"/>
                </a:lnTo>
                <a:lnTo>
                  <a:pt x="108671" y="1086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Free-form: Shape 4">
            <a:extLst>
              <a:ext uri="{FF2B5EF4-FFF2-40B4-BE49-F238E27FC236}">
                <a16:creationId xmlns:a16="http://schemas.microsoft.com/office/drawing/2014/main" id="{B6078ADE-1310-1D1A-A7D4-CEA76D48E8EC}"/>
              </a:ext>
            </a:extLst>
          </p:cNvPr>
          <p:cNvSpPr/>
          <p:nvPr/>
        </p:nvSpPr>
        <p:spPr>
          <a:xfrm>
            <a:off x="6483813" y="6417332"/>
            <a:ext cx="1978090" cy="324036"/>
          </a:xfrm>
          <a:custGeom>
            <a:avLst/>
            <a:gdLst>
              <a:gd name="connsiteX0" fmla="*/ 5 w 1978090"/>
              <a:gd name="connsiteY0" fmla="*/ 0 h 216024"/>
              <a:gd name="connsiteX1" fmla="*/ 1942085 w 1978090"/>
              <a:gd name="connsiteY1" fmla="*/ 0 h 216024"/>
              <a:gd name="connsiteX2" fmla="*/ 1978090 w 1978090"/>
              <a:gd name="connsiteY2" fmla="*/ 36005 h 216024"/>
              <a:gd name="connsiteX3" fmla="*/ 1978090 w 1978090"/>
              <a:gd name="connsiteY3" fmla="*/ 180019 h 216024"/>
              <a:gd name="connsiteX4" fmla="*/ 1942085 w 1978090"/>
              <a:gd name="connsiteY4" fmla="*/ 216024 h 216024"/>
              <a:gd name="connsiteX5" fmla="*/ 0 w 1978090"/>
              <a:gd name="connsiteY5" fmla="*/ 216024 h 216024"/>
              <a:gd name="connsiteX6" fmla="*/ 107353 w 1978090"/>
              <a:gd name="connsiteY6" fmla="*/ 108671 h 216024"/>
              <a:gd name="connsiteX7" fmla="*/ 106693 w 1978090"/>
              <a:gd name="connsiteY7" fmla="*/ 108011 h 216024"/>
              <a:gd name="connsiteX8" fmla="*/ 107354 w 1978090"/>
              <a:gd name="connsiteY8" fmla="*/ 107349 h 216024"/>
              <a:gd name="connsiteX9" fmla="*/ 5 w 1978090"/>
              <a:gd name="connsiteY9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090" h="216024">
                <a:moveTo>
                  <a:pt x="5" y="0"/>
                </a:moveTo>
                <a:lnTo>
                  <a:pt x="1942085" y="0"/>
                </a:lnTo>
                <a:cubicBezTo>
                  <a:pt x="1961970" y="0"/>
                  <a:pt x="1978090" y="16120"/>
                  <a:pt x="1978090" y="36005"/>
                </a:cubicBezTo>
                <a:lnTo>
                  <a:pt x="1978090" y="180019"/>
                </a:lnTo>
                <a:cubicBezTo>
                  <a:pt x="1978090" y="199904"/>
                  <a:pt x="1961970" y="216024"/>
                  <a:pt x="1942085" y="216024"/>
                </a:cubicBezTo>
                <a:lnTo>
                  <a:pt x="0" y="216024"/>
                </a:lnTo>
                <a:lnTo>
                  <a:pt x="107353" y="108671"/>
                </a:lnTo>
                <a:lnTo>
                  <a:pt x="106693" y="108011"/>
                </a:lnTo>
                <a:lnTo>
                  <a:pt x="107354" y="107349"/>
                </a:lnTo>
                <a:lnTo>
                  <a:pt x="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7" name="Free-form: Shape 6">
            <a:extLst>
              <a:ext uri="{FF2B5EF4-FFF2-40B4-BE49-F238E27FC236}">
                <a16:creationId xmlns:a16="http://schemas.microsoft.com/office/drawing/2014/main" id="{414C6A05-07F2-DBCE-590B-F7C27EC48225}"/>
              </a:ext>
            </a:extLst>
          </p:cNvPr>
          <p:cNvSpPr/>
          <p:nvPr/>
        </p:nvSpPr>
        <p:spPr>
          <a:xfrm>
            <a:off x="107503" y="6417332"/>
            <a:ext cx="2039736" cy="324036"/>
          </a:xfrm>
          <a:custGeom>
            <a:avLst/>
            <a:gdLst>
              <a:gd name="connsiteX0" fmla="*/ 36005 w 2039736"/>
              <a:gd name="connsiteY0" fmla="*/ 0 h 216024"/>
              <a:gd name="connsiteX1" fmla="*/ 1931061 w 2039736"/>
              <a:gd name="connsiteY1" fmla="*/ 0 h 216024"/>
              <a:gd name="connsiteX2" fmla="*/ 2039736 w 2039736"/>
              <a:gd name="connsiteY2" fmla="*/ 108675 h 216024"/>
              <a:gd name="connsiteX3" fmla="*/ 1932387 w 2039736"/>
              <a:gd name="connsiteY3" fmla="*/ 216024 h 216024"/>
              <a:gd name="connsiteX4" fmla="*/ 36005 w 2039736"/>
              <a:gd name="connsiteY4" fmla="*/ 216024 h 216024"/>
              <a:gd name="connsiteX5" fmla="*/ 0 w 2039736"/>
              <a:gd name="connsiteY5" fmla="*/ 180019 h 216024"/>
              <a:gd name="connsiteX6" fmla="*/ 0 w 2039736"/>
              <a:gd name="connsiteY6" fmla="*/ 36005 h 216024"/>
              <a:gd name="connsiteX7" fmla="*/ 36005 w 2039736"/>
              <a:gd name="connsiteY7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736" h="216024">
                <a:moveTo>
                  <a:pt x="36005" y="0"/>
                </a:moveTo>
                <a:lnTo>
                  <a:pt x="1931061" y="0"/>
                </a:lnTo>
                <a:lnTo>
                  <a:pt x="2039736" y="108675"/>
                </a:lnTo>
                <a:lnTo>
                  <a:pt x="1932387" y="216024"/>
                </a:lnTo>
                <a:lnTo>
                  <a:pt x="36005" y="216024"/>
                </a:lnTo>
                <a:cubicBezTo>
                  <a:pt x="16120" y="216024"/>
                  <a:pt x="0" y="199904"/>
                  <a:pt x="0" y="180019"/>
                </a:cubicBezTo>
                <a:lnTo>
                  <a:pt x="0" y="36005"/>
                </a:lnTo>
                <a:cubicBezTo>
                  <a:pt x="0" y="16120"/>
                  <a:pt x="16120" y="0"/>
                  <a:pt x="3600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0BA058B-2759-3186-A2FC-1C683B7D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2" y="6412247"/>
            <a:ext cx="752475" cy="365125"/>
          </a:xfrm>
        </p:spPr>
        <p:txBody>
          <a:bodyPr/>
          <a:lstStyle/>
          <a:p>
            <a:fld id="{FB26DB05-C0A7-4CEE-B91C-601C9140E922}" type="slidenum">
              <a:rPr lang="en-GB" sz="1800" noProof="0" smtClean="0">
                <a:solidFill>
                  <a:schemeClr val="tx1"/>
                </a:solidFill>
              </a:rPr>
              <a:pPr/>
              <a:t>27</a:t>
            </a:fld>
            <a:endParaRPr lang="en-GB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843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375E6B-3C8D-3EE5-49C7-69CAD9C9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16" y="908723"/>
            <a:ext cx="10382968" cy="5217443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1C5A6F05-15DB-EFDF-0B5A-F37D801564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35" y="198981"/>
            <a:ext cx="11987005" cy="549844"/>
          </a:xfrm>
        </p:spPr>
        <p:txBody>
          <a:bodyPr/>
          <a:lstStyle/>
          <a:p>
            <a:r>
              <a:rPr lang="en-US" dirty="0"/>
              <a:t>Inconsistent Loads on Delay Cell</a:t>
            </a:r>
          </a:p>
        </p:txBody>
      </p:sp>
    </p:spTree>
    <p:extLst>
      <p:ext uri="{BB962C8B-B14F-4D97-AF65-F5344CB8AC3E}">
        <p14:creationId xmlns:p14="http://schemas.microsoft.com/office/powerpoint/2010/main" val="1362223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9E907E-91DC-622B-640C-A982EFB4F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57" y="908723"/>
            <a:ext cx="10540286" cy="5217443"/>
          </a:xfrm>
          <a:prstGeom prst="rect">
            <a:avLst/>
          </a:prstGeom>
          <a:noFill/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AEE753C8-2A93-9535-949E-3C0C3B416AD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35" y="198981"/>
            <a:ext cx="11987005" cy="549844"/>
          </a:xfrm>
        </p:spPr>
        <p:txBody>
          <a:bodyPr/>
          <a:lstStyle/>
          <a:p>
            <a:r>
              <a:rPr lang="en-US" dirty="0"/>
              <a:t>Speed of Delay Cell Based on Power Supply</a:t>
            </a:r>
          </a:p>
        </p:txBody>
      </p:sp>
    </p:spTree>
    <p:extLst>
      <p:ext uri="{BB962C8B-B14F-4D97-AF65-F5344CB8AC3E}">
        <p14:creationId xmlns:p14="http://schemas.microsoft.com/office/powerpoint/2010/main" val="416003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9310B5-D388-0EC9-99EC-84399083A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404" y="2996952"/>
            <a:ext cx="10705188" cy="630982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BD2649-C8F6-5500-DEA6-58877A588A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2" descr="Logo ES&amp;S">
            <a:extLst>
              <a:ext uri="{FF2B5EF4-FFF2-40B4-BE49-F238E27FC236}">
                <a16:creationId xmlns:a16="http://schemas.microsoft.com/office/drawing/2014/main" id="{C17CFEF3-8229-301D-5F84-7BDC641A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6265305"/>
            <a:ext cx="1488165" cy="4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363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C22ECE-677D-D093-0C1A-16A75D9A2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1405"/>
            <a:ext cx="10972800" cy="5212078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F32722A8-0DD2-8F4B-AA2C-5AE0BA82ED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35" y="198981"/>
            <a:ext cx="11987005" cy="549844"/>
          </a:xfrm>
        </p:spPr>
        <p:txBody>
          <a:bodyPr/>
          <a:lstStyle/>
          <a:p>
            <a:r>
              <a:rPr lang="en-US" dirty="0"/>
              <a:t>Corners of Delay Cell</a:t>
            </a:r>
          </a:p>
        </p:txBody>
      </p:sp>
    </p:spTree>
    <p:extLst>
      <p:ext uri="{BB962C8B-B14F-4D97-AF65-F5344CB8AC3E}">
        <p14:creationId xmlns:p14="http://schemas.microsoft.com/office/powerpoint/2010/main" val="3611588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9CECB9-9E66-8C24-A653-36F05BC71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196" y="908723"/>
            <a:ext cx="4369608" cy="5217443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AB27E820-113C-8C2B-A232-01E0B03DD0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35" y="198981"/>
            <a:ext cx="11987005" cy="549844"/>
          </a:xfrm>
        </p:spPr>
        <p:txBody>
          <a:bodyPr/>
          <a:lstStyle/>
          <a:p>
            <a:r>
              <a:rPr lang="en-US" dirty="0"/>
              <a:t>Single-Ended Adder</a:t>
            </a:r>
          </a:p>
        </p:txBody>
      </p:sp>
    </p:spTree>
    <p:extLst>
      <p:ext uri="{BB962C8B-B14F-4D97-AF65-F5344CB8AC3E}">
        <p14:creationId xmlns:p14="http://schemas.microsoft.com/office/powerpoint/2010/main" val="3888368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1D97A4-78C4-6E71-E5B3-61F0C615A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760" y="908723"/>
            <a:ext cx="5640479" cy="5217443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B65193D7-8BF8-44EF-C327-BBD441B3B2E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35" y="198981"/>
            <a:ext cx="11987005" cy="549844"/>
          </a:xfrm>
        </p:spPr>
        <p:txBody>
          <a:bodyPr/>
          <a:lstStyle/>
          <a:p>
            <a:r>
              <a:rPr lang="en-US" dirty="0"/>
              <a:t>Differential Adder</a:t>
            </a:r>
          </a:p>
        </p:txBody>
      </p:sp>
    </p:spTree>
    <p:extLst>
      <p:ext uri="{BB962C8B-B14F-4D97-AF65-F5344CB8AC3E}">
        <p14:creationId xmlns:p14="http://schemas.microsoft.com/office/powerpoint/2010/main" val="2610933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869E06-DB6A-36F7-02DB-406F18BD9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87" y="908723"/>
            <a:ext cx="8057826" cy="5217443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BF213A43-9106-7ABE-5671-54F4873832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35" y="198981"/>
            <a:ext cx="11987005" cy="549844"/>
          </a:xfrm>
        </p:spPr>
        <p:txBody>
          <a:bodyPr/>
          <a:lstStyle/>
          <a:p>
            <a:r>
              <a:rPr lang="en-US" dirty="0"/>
              <a:t>2RLL Adder</a:t>
            </a:r>
          </a:p>
        </p:txBody>
      </p:sp>
    </p:spTree>
    <p:extLst>
      <p:ext uri="{BB962C8B-B14F-4D97-AF65-F5344CB8AC3E}">
        <p14:creationId xmlns:p14="http://schemas.microsoft.com/office/powerpoint/2010/main" val="3266288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7A8C9-AF72-161F-8A95-2F955262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204" y="908723"/>
            <a:ext cx="8995591" cy="5217443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EF20255B-4981-C920-4762-8E8CE2F53D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35" y="198981"/>
            <a:ext cx="11987005" cy="549844"/>
          </a:xfrm>
        </p:spPr>
        <p:txBody>
          <a:bodyPr/>
          <a:lstStyle/>
          <a:p>
            <a:r>
              <a:rPr lang="en-US" dirty="0"/>
              <a:t>Dynamic Flip-Flop</a:t>
            </a:r>
          </a:p>
        </p:txBody>
      </p:sp>
    </p:spTree>
    <p:extLst>
      <p:ext uri="{BB962C8B-B14F-4D97-AF65-F5344CB8AC3E}">
        <p14:creationId xmlns:p14="http://schemas.microsoft.com/office/powerpoint/2010/main" val="3729299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69E8AC-BAED-7CD2-666B-7C35D4263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23" y="908723"/>
            <a:ext cx="8880754" cy="5217443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FD011C0E-98DF-9BA3-ECBC-44DEC5B85F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35" y="198981"/>
            <a:ext cx="11987005" cy="549844"/>
          </a:xfrm>
        </p:spPr>
        <p:txBody>
          <a:bodyPr/>
          <a:lstStyle/>
          <a:p>
            <a:r>
              <a:rPr lang="en-US" dirty="0"/>
              <a:t>Static Flip-Flop</a:t>
            </a:r>
          </a:p>
        </p:txBody>
      </p:sp>
    </p:spTree>
    <p:extLst>
      <p:ext uri="{BB962C8B-B14F-4D97-AF65-F5344CB8AC3E}">
        <p14:creationId xmlns:p14="http://schemas.microsoft.com/office/powerpoint/2010/main" val="1959111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4E5F74E-F322-983B-EA09-AEC2B4118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980731"/>
            <a:ext cx="6422504" cy="5145435"/>
          </a:xfrm>
        </p:spPr>
        <p:txBody>
          <a:bodyPr/>
          <a:lstStyle/>
          <a:p>
            <a:r>
              <a:rPr lang="en-GB" noProof="0" dirty="0"/>
              <a:t>Indium Gallium Zinc Oxide (IGZO)	</a:t>
            </a:r>
          </a:p>
          <a:p>
            <a:pPr lvl="1"/>
            <a:r>
              <a:rPr lang="en-GB" b="1" dirty="0"/>
              <a:t>Unipolar (N-type)</a:t>
            </a:r>
          </a:p>
          <a:p>
            <a:pPr lvl="1"/>
            <a:endParaRPr lang="en-GB" noProof="0" dirty="0"/>
          </a:p>
          <a:p>
            <a:r>
              <a:rPr lang="en-GB" noProof="0" dirty="0"/>
              <a:t>Characteristics </a:t>
            </a:r>
            <a:r>
              <a:rPr lang="en-GB" sz="1200" noProof="0" dirty="0"/>
              <a:t>[2]</a:t>
            </a:r>
          </a:p>
          <a:p>
            <a:pPr lvl="1"/>
            <a:r>
              <a:rPr lang="en-GB" dirty="0"/>
              <a:t>Low production cost &amp; process complexity</a:t>
            </a:r>
          </a:p>
          <a:p>
            <a:pPr lvl="1"/>
            <a:r>
              <a:rPr lang="en-GB" noProof="0" dirty="0"/>
              <a:t>Highly resilient to mechanical stress</a:t>
            </a:r>
          </a:p>
          <a:p>
            <a:pPr lvl="1"/>
            <a:endParaRPr lang="en-GB" dirty="0"/>
          </a:p>
          <a:p>
            <a:r>
              <a:rPr lang="en-GB" noProof="0" dirty="0"/>
              <a:t>Applications</a:t>
            </a:r>
          </a:p>
          <a:p>
            <a:pPr lvl="1"/>
            <a:r>
              <a:rPr lang="en-GB" dirty="0"/>
              <a:t>Wearable electronics &amp; biosensors </a:t>
            </a:r>
            <a:r>
              <a:rPr lang="en-GB" sz="1200" dirty="0"/>
              <a:t>[3]</a:t>
            </a:r>
            <a:endParaRPr lang="en-GB" dirty="0"/>
          </a:p>
          <a:p>
            <a:pPr lvl="1"/>
            <a:r>
              <a:rPr lang="en-GB" noProof="0" dirty="0"/>
              <a:t>RFID tags </a:t>
            </a:r>
            <a:r>
              <a:rPr lang="en-GB" sz="1200" noProof="0" dirty="0"/>
              <a:t>[4]</a:t>
            </a:r>
            <a:endParaRPr lang="en-GB" noProof="0" dirty="0"/>
          </a:p>
          <a:p>
            <a:pPr lvl="1"/>
            <a:r>
              <a:rPr lang="en-GB" noProof="0" dirty="0"/>
              <a:t>Displays </a:t>
            </a:r>
            <a:r>
              <a:rPr lang="en-GB" sz="1200" noProof="0" dirty="0"/>
              <a:t>[5]</a:t>
            </a:r>
            <a:endParaRPr lang="en-GB" noProof="0" dirty="0"/>
          </a:p>
          <a:p>
            <a:pPr lvl="1"/>
            <a:endParaRPr lang="en-GB" noProof="0" dirty="0"/>
          </a:p>
          <a:p>
            <a:pPr lvl="1"/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B1810E-A0A6-AA3C-30A7-93C1478FD0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4417" y="187301"/>
            <a:ext cx="10972800" cy="433387"/>
          </a:xfrm>
        </p:spPr>
        <p:txBody>
          <a:bodyPr/>
          <a:lstStyle/>
          <a:p>
            <a:pPr algn="ctr"/>
            <a:r>
              <a:rPr lang="en-GB" sz="3600" b="0" noProof="0" dirty="0">
                <a:solidFill>
                  <a:schemeClr val="tx1"/>
                </a:solidFill>
                <a:latin typeface="+mj-lt"/>
              </a:rPr>
              <a:t>Flexible Electronics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B808BA-18EC-813E-E894-DF518471F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384"/>
          <a:stretch>
            <a:fillRect/>
          </a:stretch>
        </p:blipFill>
        <p:spPr bwMode="auto">
          <a:xfrm>
            <a:off x="7320136" y="954291"/>
            <a:ext cx="3312368" cy="214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8CDD5F-D6BD-FAB3-2C42-16671D4A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745" t="3841"/>
          <a:stretch>
            <a:fillRect/>
          </a:stretch>
        </p:blipFill>
        <p:spPr>
          <a:xfrm>
            <a:off x="7320136" y="3197189"/>
            <a:ext cx="3312368" cy="2440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3543F3-62A9-6E76-A6BA-EDBA8B486CFB}"/>
              </a:ext>
            </a:extLst>
          </p:cNvPr>
          <p:cNvSpPr txBox="1"/>
          <p:nvPr/>
        </p:nvSpPr>
        <p:spPr>
          <a:xfrm>
            <a:off x="7320136" y="5646819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Flexible ADC </a:t>
            </a:r>
            <a:r>
              <a:rPr lang="en-GB" sz="1200" noProof="0" dirty="0"/>
              <a:t>[1]</a:t>
            </a:r>
            <a:endParaRPr lang="en-GB" noProof="0" dirty="0"/>
          </a:p>
        </p:txBody>
      </p:sp>
      <p:sp>
        <p:nvSpPr>
          <p:cNvPr id="79" name="Free-form: Shape 78">
            <a:extLst>
              <a:ext uri="{FF2B5EF4-FFF2-40B4-BE49-F238E27FC236}">
                <a16:creationId xmlns:a16="http://schemas.microsoft.com/office/drawing/2014/main" id="{D0B3F7D4-FED8-CA20-98D5-E6DC075F9ABC}"/>
              </a:ext>
            </a:extLst>
          </p:cNvPr>
          <p:cNvSpPr/>
          <p:nvPr/>
        </p:nvSpPr>
        <p:spPr>
          <a:xfrm>
            <a:off x="2110573" y="6417332"/>
            <a:ext cx="2221889" cy="324036"/>
          </a:xfrm>
          <a:custGeom>
            <a:avLst/>
            <a:gdLst>
              <a:gd name="connsiteX0" fmla="*/ 0 w 2221889"/>
              <a:gd name="connsiteY0" fmla="*/ 0 h 216024"/>
              <a:gd name="connsiteX1" fmla="*/ 2113216 w 2221889"/>
              <a:gd name="connsiteY1" fmla="*/ 0 h 216024"/>
              <a:gd name="connsiteX2" fmla="*/ 2221889 w 2221889"/>
              <a:gd name="connsiteY2" fmla="*/ 108673 h 216024"/>
              <a:gd name="connsiteX3" fmla="*/ 2114538 w 2221889"/>
              <a:gd name="connsiteY3" fmla="*/ 216024 h 216024"/>
              <a:gd name="connsiteX4" fmla="*/ 1326 w 2221889"/>
              <a:gd name="connsiteY4" fmla="*/ 216024 h 216024"/>
              <a:gd name="connsiteX5" fmla="*/ 108675 w 2221889"/>
              <a:gd name="connsiteY5" fmla="*/ 108675 h 216024"/>
              <a:gd name="connsiteX6" fmla="*/ 0 w 2221889"/>
              <a:gd name="connsiteY6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1889" h="216024">
                <a:moveTo>
                  <a:pt x="0" y="0"/>
                </a:moveTo>
                <a:lnTo>
                  <a:pt x="2113216" y="0"/>
                </a:lnTo>
                <a:lnTo>
                  <a:pt x="2221889" y="108673"/>
                </a:lnTo>
                <a:lnTo>
                  <a:pt x="2114538" y="216024"/>
                </a:lnTo>
                <a:lnTo>
                  <a:pt x="1326" y="216024"/>
                </a:lnTo>
                <a:lnTo>
                  <a:pt x="108675" y="1086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80" name="Free-form: Shape 79">
            <a:extLst>
              <a:ext uri="{FF2B5EF4-FFF2-40B4-BE49-F238E27FC236}">
                <a16:creationId xmlns:a16="http://schemas.microsoft.com/office/drawing/2014/main" id="{BC8AF7AC-C35B-C933-85EC-717DE7B4D866}"/>
              </a:ext>
            </a:extLst>
          </p:cNvPr>
          <p:cNvSpPr/>
          <p:nvPr/>
        </p:nvSpPr>
        <p:spPr>
          <a:xfrm>
            <a:off x="4295800" y="6417332"/>
            <a:ext cx="2221226" cy="324036"/>
          </a:xfrm>
          <a:custGeom>
            <a:avLst/>
            <a:gdLst>
              <a:gd name="connsiteX0" fmla="*/ 0 w 2221226"/>
              <a:gd name="connsiteY0" fmla="*/ 0 h 216024"/>
              <a:gd name="connsiteX1" fmla="*/ 2113215 w 2221226"/>
              <a:gd name="connsiteY1" fmla="*/ 0 h 216024"/>
              <a:gd name="connsiteX2" fmla="*/ 2221226 w 2221226"/>
              <a:gd name="connsiteY2" fmla="*/ 108011 h 216024"/>
              <a:gd name="connsiteX3" fmla="*/ 2113212 w 2221226"/>
              <a:gd name="connsiteY3" fmla="*/ 216024 h 216024"/>
              <a:gd name="connsiteX4" fmla="*/ 1322 w 2221226"/>
              <a:gd name="connsiteY4" fmla="*/ 216024 h 216024"/>
              <a:gd name="connsiteX5" fmla="*/ 108671 w 2221226"/>
              <a:gd name="connsiteY5" fmla="*/ 108675 h 216024"/>
              <a:gd name="connsiteX6" fmla="*/ 108669 w 2221226"/>
              <a:gd name="connsiteY6" fmla="*/ 108673 h 216024"/>
              <a:gd name="connsiteX7" fmla="*/ 108671 w 2221226"/>
              <a:gd name="connsiteY7" fmla="*/ 108671 h 216024"/>
              <a:gd name="connsiteX8" fmla="*/ 0 w 2221226"/>
              <a:gd name="connsiteY8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226" h="216024">
                <a:moveTo>
                  <a:pt x="0" y="0"/>
                </a:moveTo>
                <a:lnTo>
                  <a:pt x="2113215" y="0"/>
                </a:lnTo>
                <a:lnTo>
                  <a:pt x="2221226" y="108011"/>
                </a:lnTo>
                <a:lnTo>
                  <a:pt x="2113212" y="216024"/>
                </a:lnTo>
                <a:lnTo>
                  <a:pt x="1322" y="216024"/>
                </a:lnTo>
                <a:lnTo>
                  <a:pt x="108671" y="108675"/>
                </a:lnTo>
                <a:lnTo>
                  <a:pt x="108669" y="108673"/>
                </a:lnTo>
                <a:lnTo>
                  <a:pt x="108671" y="1086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1" name="Free-form: Shape 80">
            <a:extLst>
              <a:ext uri="{FF2B5EF4-FFF2-40B4-BE49-F238E27FC236}">
                <a16:creationId xmlns:a16="http://schemas.microsoft.com/office/drawing/2014/main" id="{D3F012EF-A961-53D2-5866-A45B3BF1F8BD}"/>
              </a:ext>
            </a:extLst>
          </p:cNvPr>
          <p:cNvSpPr/>
          <p:nvPr/>
        </p:nvSpPr>
        <p:spPr>
          <a:xfrm>
            <a:off x="6483813" y="6417332"/>
            <a:ext cx="1978090" cy="324036"/>
          </a:xfrm>
          <a:custGeom>
            <a:avLst/>
            <a:gdLst>
              <a:gd name="connsiteX0" fmla="*/ 5 w 1978090"/>
              <a:gd name="connsiteY0" fmla="*/ 0 h 216024"/>
              <a:gd name="connsiteX1" fmla="*/ 1942085 w 1978090"/>
              <a:gd name="connsiteY1" fmla="*/ 0 h 216024"/>
              <a:gd name="connsiteX2" fmla="*/ 1978090 w 1978090"/>
              <a:gd name="connsiteY2" fmla="*/ 36005 h 216024"/>
              <a:gd name="connsiteX3" fmla="*/ 1978090 w 1978090"/>
              <a:gd name="connsiteY3" fmla="*/ 180019 h 216024"/>
              <a:gd name="connsiteX4" fmla="*/ 1942085 w 1978090"/>
              <a:gd name="connsiteY4" fmla="*/ 216024 h 216024"/>
              <a:gd name="connsiteX5" fmla="*/ 0 w 1978090"/>
              <a:gd name="connsiteY5" fmla="*/ 216024 h 216024"/>
              <a:gd name="connsiteX6" fmla="*/ 107353 w 1978090"/>
              <a:gd name="connsiteY6" fmla="*/ 108671 h 216024"/>
              <a:gd name="connsiteX7" fmla="*/ 106693 w 1978090"/>
              <a:gd name="connsiteY7" fmla="*/ 108011 h 216024"/>
              <a:gd name="connsiteX8" fmla="*/ 107354 w 1978090"/>
              <a:gd name="connsiteY8" fmla="*/ 107349 h 216024"/>
              <a:gd name="connsiteX9" fmla="*/ 5 w 1978090"/>
              <a:gd name="connsiteY9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090" h="216024">
                <a:moveTo>
                  <a:pt x="5" y="0"/>
                </a:moveTo>
                <a:lnTo>
                  <a:pt x="1942085" y="0"/>
                </a:lnTo>
                <a:cubicBezTo>
                  <a:pt x="1961970" y="0"/>
                  <a:pt x="1978090" y="16120"/>
                  <a:pt x="1978090" y="36005"/>
                </a:cubicBezTo>
                <a:lnTo>
                  <a:pt x="1978090" y="180019"/>
                </a:lnTo>
                <a:cubicBezTo>
                  <a:pt x="1978090" y="199904"/>
                  <a:pt x="1961970" y="216024"/>
                  <a:pt x="1942085" y="216024"/>
                </a:cubicBezTo>
                <a:lnTo>
                  <a:pt x="0" y="216024"/>
                </a:lnTo>
                <a:lnTo>
                  <a:pt x="107353" y="108671"/>
                </a:lnTo>
                <a:lnTo>
                  <a:pt x="106693" y="108011"/>
                </a:lnTo>
                <a:lnTo>
                  <a:pt x="107354" y="107349"/>
                </a:lnTo>
                <a:lnTo>
                  <a:pt x="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2" name="Free-form: Shape 81">
            <a:extLst>
              <a:ext uri="{FF2B5EF4-FFF2-40B4-BE49-F238E27FC236}">
                <a16:creationId xmlns:a16="http://schemas.microsoft.com/office/drawing/2014/main" id="{DA5E7E95-74BA-38A6-6085-1D2DD3AC6842}"/>
              </a:ext>
            </a:extLst>
          </p:cNvPr>
          <p:cNvSpPr/>
          <p:nvPr/>
        </p:nvSpPr>
        <p:spPr>
          <a:xfrm>
            <a:off x="107503" y="6417332"/>
            <a:ext cx="2039736" cy="324036"/>
          </a:xfrm>
          <a:custGeom>
            <a:avLst/>
            <a:gdLst>
              <a:gd name="connsiteX0" fmla="*/ 36005 w 2039736"/>
              <a:gd name="connsiteY0" fmla="*/ 0 h 216024"/>
              <a:gd name="connsiteX1" fmla="*/ 1931061 w 2039736"/>
              <a:gd name="connsiteY1" fmla="*/ 0 h 216024"/>
              <a:gd name="connsiteX2" fmla="*/ 2039736 w 2039736"/>
              <a:gd name="connsiteY2" fmla="*/ 108675 h 216024"/>
              <a:gd name="connsiteX3" fmla="*/ 1932387 w 2039736"/>
              <a:gd name="connsiteY3" fmla="*/ 216024 h 216024"/>
              <a:gd name="connsiteX4" fmla="*/ 36005 w 2039736"/>
              <a:gd name="connsiteY4" fmla="*/ 216024 h 216024"/>
              <a:gd name="connsiteX5" fmla="*/ 0 w 2039736"/>
              <a:gd name="connsiteY5" fmla="*/ 180019 h 216024"/>
              <a:gd name="connsiteX6" fmla="*/ 0 w 2039736"/>
              <a:gd name="connsiteY6" fmla="*/ 36005 h 216024"/>
              <a:gd name="connsiteX7" fmla="*/ 36005 w 2039736"/>
              <a:gd name="connsiteY7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736" h="216024">
                <a:moveTo>
                  <a:pt x="36005" y="0"/>
                </a:moveTo>
                <a:lnTo>
                  <a:pt x="1931061" y="0"/>
                </a:lnTo>
                <a:lnTo>
                  <a:pt x="2039736" y="108675"/>
                </a:lnTo>
                <a:lnTo>
                  <a:pt x="1932387" y="216024"/>
                </a:lnTo>
                <a:lnTo>
                  <a:pt x="36005" y="216024"/>
                </a:lnTo>
                <a:cubicBezTo>
                  <a:pt x="16120" y="216024"/>
                  <a:pt x="0" y="199904"/>
                  <a:pt x="0" y="180019"/>
                </a:cubicBezTo>
                <a:lnTo>
                  <a:pt x="0" y="36005"/>
                </a:lnTo>
                <a:cubicBezTo>
                  <a:pt x="0" y="16120"/>
                  <a:pt x="16120" y="0"/>
                  <a:pt x="36005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86" name="Slide Number Placeholder 1">
            <a:extLst>
              <a:ext uri="{FF2B5EF4-FFF2-40B4-BE49-F238E27FC236}">
                <a16:creationId xmlns:a16="http://schemas.microsoft.com/office/drawing/2014/main" id="{99B0A812-1B33-C0F5-9441-26720F6EC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2" y="6412247"/>
            <a:ext cx="752475" cy="365125"/>
          </a:xfrm>
        </p:spPr>
        <p:txBody>
          <a:bodyPr/>
          <a:lstStyle/>
          <a:p>
            <a:fld id="{FB26DB05-C0A7-4CEE-B91C-601C9140E922}" type="slidenum">
              <a:rPr lang="en-GB" sz="1800" noProof="0" smtClean="0">
                <a:solidFill>
                  <a:schemeClr val="tx1"/>
                </a:solidFill>
              </a:rPr>
              <a:pPr/>
              <a:t>4</a:t>
            </a:fld>
            <a:endParaRPr lang="en-GB" noProof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75C08A9C-EE8A-4DDB-AE4E-A1F1FA2C39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35" y="198981"/>
            <a:ext cx="11987005" cy="549844"/>
          </a:xfrm>
        </p:spPr>
        <p:txBody>
          <a:bodyPr/>
          <a:lstStyle/>
          <a:p>
            <a:r>
              <a:rPr lang="en-GB" noProof="0" dirty="0"/>
              <a:t>Building Logic Gates</a:t>
            </a:r>
          </a:p>
        </p:txBody>
      </p:sp>
      <p:sp>
        <p:nvSpPr>
          <p:cNvPr id="4" name="Free-form: Shape 3">
            <a:extLst>
              <a:ext uri="{FF2B5EF4-FFF2-40B4-BE49-F238E27FC236}">
                <a16:creationId xmlns:a16="http://schemas.microsoft.com/office/drawing/2014/main" id="{CD469AEC-E064-0AE2-40BD-0641BDCFFCF9}"/>
              </a:ext>
            </a:extLst>
          </p:cNvPr>
          <p:cNvSpPr/>
          <p:nvPr/>
        </p:nvSpPr>
        <p:spPr>
          <a:xfrm>
            <a:off x="2110573" y="6417332"/>
            <a:ext cx="2221889" cy="324036"/>
          </a:xfrm>
          <a:custGeom>
            <a:avLst/>
            <a:gdLst>
              <a:gd name="connsiteX0" fmla="*/ 0 w 2221889"/>
              <a:gd name="connsiteY0" fmla="*/ 0 h 216024"/>
              <a:gd name="connsiteX1" fmla="*/ 2113216 w 2221889"/>
              <a:gd name="connsiteY1" fmla="*/ 0 h 216024"/>
              <a:gd name="connsiteX2" fmla="*/ 2221889 w 2221889"/>
              <a:gd name="connsiteY2" fmla="*/ 108673 h 216024"/>
              <a:gd name="connsiteX3" fmla="*/ 2114538 w 2221889"/>
              <a:gd name="connsiteY3" fmla="*/ 216024 h 216024"/>
              <a:gd name="connsiteX4" fmla="*/ 1326 w 2221889"/>
              <a:gd name="connsiteY4" fmla="*/ 216024 h 216024"/>
              <a:gd name="connsiteX5" fmla="*/ 108675 w 2221889"/>
              <a:gd name="connsiteY5" fmla="*/ 108675 h 216024"/>
              <a:gd name="connsiteX6" fmla="*/ 0 w 2221889"/>
              <a:gd name="connsiteY6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1889" h="216024">
                <a:moveTo>
                  <a:pt x="0" y="0"/>
                </a:moveTo>
                <a:lnTo>
                  <a:pt x="2113216" y="0"/>
                </a:lnTo>
                <a:lnTo>
                  <a:pt x="2221889" y="108673"/>
                </a:lnTo>
                <a:lnTo>
                  <a:pt x="2114538" y="216024"/>
                </a:lnTo>
                <a:lnTo>
                  <a:pt x="1326" y="216024"/>
                </a:lnTo>
                <a:lnTo>
                  <a:pt x="108675" y="1086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5" name="Free-form: Shape 4">
            <a:extLst>
              <a:ext uri="{FF2B5EF4-FFF2-40B4-BE49-F238E27FC236}">
                <a16:creationId xmlns:a16="http://schemas.microsoft.com/office/drawing/2014/main" id="{46B669F8-726F-4432-9100-4EA15333839E}"/>
              </a:ext>
            </a:extLst>
          </p:cNvPr>
          <p:cNvSpPr/>
          <p:nvPr/>
        </p:nvSpPr>
        <p:spPr>
          <a:xfrm>
            <a:off x="4295800" y="6417332"/>
            <a:ext cx="2221226" cy="324036"/>
          </a:xfrm>
          <a:custGeom>
            <a:avLst/>
            <a:gdLst>
              <a:gd name="connsiteX0" fmla="*/ 0 w 2221226"/>
              <a:gd name="connsiteY0" fmla="*/ 0 h 216024"/>
              <a:gd name="connsiteX1" fmla="*/ 2113215 w 2221226"/>
              <a:gd name="connsiteY1" fmla="*/ 0 h 216024"/>
              <a:gd name="connsiteX2" fmla="*/ 2221226 w 2221226"/>
              <a:gd name="connsiteY2" fmla="*/ 108011 h 216024"/>
              <a:gd name="connsiteX3" fmla="*/ 2113212 w 2221226"/>
              <a:gd name="connsiteY3" fmla="*/ 216024 h 216024"/>
              <a:gd name="connsiteX4" fmla="*/ 1322 w 2221226"/>
              <a:gd name="connsiteY4" fmla="*/ 216024 h 216024"/>
              <a:gd name="connsiteX5" fmla="*/ 108671 w 2221226"/>
              <a:gd name="connsiteY5" fmla="*/ 108675 h 216024"/>
              <a:gd name="connsiteX6" fmla="*/ 108669 w 2221226"/>
              <a:gd name="connsiteY6" fmla="*/ 108673 h 216024"/>
              <a:gd name="connsiteX7" fmla="*/ 108671 w 2221226"/>
              <a:gd name="connsiteY7" fmla="*/ 108671 h 216024"/>
              <a:gd name="connsiteX8" fmla="*/ 0 w 2221226"/>
              <a:gd name="connsiteY8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226" h="216024">
                <a:moveTo>
                  <a:pt x="0" y="0"/>
                </a:moveTo>
                <a:lnTo>
                  <a:pt x="2113215" y="0"/>
                </a:lnTo>
                <a:lnTo>
                  <a:pt x="2221226" y="108011"/>
                </a:lnTo>
                <a:lnTo>
                  <a:pt x="2113212" y="216024"/>
                </a:lnTo>
                <a:lnTo>
                  <a:pt x="1322" y="216024"/>
                </a:lnTo>
                <a:lnTo>
                  <a:pt x="108671" y="108675"/>
                </a:lnTo>
                <a:lnTo>
                  <a:pt x="108669" y="108673"/>
                </a:lnTo>
                <a:lnTo>
                  <a:pt x="108671" y="1086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67CAE0AB-9BF0-0C7D-6CEB-C9A49A6B4111}"/>
              </a:ext>
            </a:extLst>
          </p:cNvPr>
          <p:cNvSpPr/>
          <p:nvPr/>
        </p:nvSpPr>
        <p:spPr>
          <a:xfrm>
            <a:off x="6483813" y="6417332"/>
            <a:ext cx="1978090" cy="324036"/>
          </a:xfrm>
          <a:custGeom>
            <a:avLst/>
            <a:gdLst>
              <a:gd name="connsiteX0" fmla="*/ 5 w 1978090"/>
              <a:gd name="connsiteY0" fmla="*/ 0 h 216024"/>
              <a:gd name="connsiteX1" fmla="*/ 1942085 w 1978090"/>
              <a:gd name="connsiteY1" fmla="*/ 0 h 216024"/>
              <a:gd name="connsiteX2" fmla="*/ 1978090 w 1978090"/>
              <a:gd name="connsiteY2" fmla="*/ 36005 h 216024"/>
              <a:gd name="connsiteX3" fmla="*/ 1978090 w 1978090"/>
              <a:gd name="connsiteY3" fmla="*/ 180019 h 216024"/>
              <a:gd name="connsiteX4" fmla="*/ 1942085 w 1978090"/>
              <a:gd name="connsiteY4" fmla="*/ 216024 h 216024"/>
              <a:gd name="connsiteX5" fmla="*/ 0 w 1978090"/>
              <a:gd name="connsiteY5" fmla="*/ 216024 h 216024"/>
              <a:gd name="connsiteX6" fmla="*/ 107353 w 1978090"/>
              <a:gd name="connsiteY6" fmla="*/ 108671 h 216024"/>
              <a:gd name="connsiteX7" fmla="*/ 106693 w 1978090"/>
              <a:gd name="connsiteY7" fmla="*/ 108011 h 216024"/>
              <a:gd name="connsiteX8" fmla="*/ 107354 w 1978090"/>
              <a:gd name="connsiteY8" fmla="*/ 107349 h 216024"/>
              <a:gd name="connsiteX9" fmla="*/ 5 w 1978090"/>
              <a:gd name="connsiteY9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090" h="216024">
                <a:moveTo>
                  <a:pt x="5" y="0"/>
                </a:moveTo>
                <a:lnTo>
                  <a:pt x="1942085" y="0"/>
                </a:lnTo>
                <a:cubicBezTo>
                  <a:pt x="1961970" y="0"/>
                  <a:pt x="1978090" y="16120"/>
                  <a:pt x="1978090" y="36005"/>
                </a:cubicBezTo>
                <a:lnTo>
                  <a:pt x="1978090" y="180019"/>
                </a:lnTo>
                <a:cubicBezTo>
                  <a:pt x="1978090" y="199904"/>
                  <a:pt x="1961970" y="216024"/>
                  <a:pt x="1942085" y="216024"/>
                </a:cubicBezTo>
                <a:lnTo>
                  <a:pt x="0" y="216024"/>
                </a:lnTo>
                <a:lnTo>
                  <a:pt x="107353" y="108671"/>
                </a:lnTo>
                <a:lnTo>
                  <a:pt x="106693" y="108011"/>
                </a:lnTo>
                <a:lnTo>
                  <a:pt x="107354" y="107349"/>
                </a:lnTo>
                <a:lnTo>
                  <a:pt x="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7" name="Free-form: Shape 6">
            <a:extLst>
              <a:ext uri="{FF2B5EF4-FFF2-40B4-BE49-F238E27FC236}">
                <a16:creationId xmlns:a16="http://schemas.microsoft.com/office/drawing/2014/main" id="{A688E238-4A85-3EA7-433D-1AEF620ACABD}"/>
              </a:ext>
            </a:extLst>
          </p:cNvPr>
          <p:cNvSpPr/>
          <p:nvPr/>
        </p:nvSpPr>
        <p:spPr>
          <a:xfrm>
            <a:off x="107503" y="6417332"/>
            <a:ext cx="2039736" cy="324036"/>
          </a:xfrm>
          <a:custGeom>
            <a:avLst/>
            <a:gdLst>
              <a:gd name="connsiteX0" fmla="*/ 36005 w 2039736"/>
              <a:gd name="connsiteY0" fmla="*/ 0 h 216024"/>
              <a:gd name="connsiteX1" fmla="*/ 1931061 w 2039736"/>
              <a:gd name="connsiteY1" fmla="*/ 0 h 216024"/>
              <a:gd name="connsiteX2" fmla="*/ 2039736 w 2039736"/>
              <a:gd name="connsiteY2" fmla="*/ 108675 h 216024"/>
              <a:gd name="connsiteX3" fmla="*/ 1932387 w 2039736"/>
              <a:gd name="connsiteY3" fmla="*/ 216024 h 216024"/>
              <a:gd name="connsiteX4" fmla="*/ 36005 w 2039736"/>
              <a:gd name="connsiteY4" fmla="*/ 216024 h 216024"/>
              <a:gd name="connsiteX5" fmla="*/ 0 w 2039736"/>
              <a:gd name="connsiteY5" fmla="*/ 180019 h 216024"/>
              <a:gd name="connsiteX6" fmla="*/ 0 w 2039736"/>
              <a:gd name="connsiteY6" fmla="*/ 36005 h 216024"/>
              <a:gd name="connsiteX7" fmla="*/ 36005 w 2039736"/>
              <a:gd name="connsiteY7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736" h="216024">
                <a:moveTo>
                  <a:pt x="36005" y="0"/>
                </a:moveTo>
                <a:lnTo>
                  <a:pt x="1931061" y="0"/>
                </a:lnTo>
                <a:lnTo>
                  <a:pt x="2039736" y="108675"/>
                </a:lnTo>
                <a:lnTo>
                  <a:pt x="1932387" y="216024"/>
                </a:lnTo>
                <a:lnTo>
                  <a:pt x="36005" y="216024"/>
                </a:lnTo>
                <a:cubicBezTo>
                  <a:pt x="16120" y="216024"/>
                  <a:pt x="0" y="199904"/>
                  <a:pt x="0" y="180019"/>
                </a:cubicBezTo>
                <a:lnTo>
                  <a:pt x="0" y="36005"/>
                </a:lnTo>
                <a:cubicBezTo>
                  <a:pt x="0" y="16120"/>
                  <a:pt x="16120" y="0"/>
                  <a:pt x="36005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271C8010-3754-398B-28B0-7AE28715A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2" y="6412247"/>
            <a:ext cx="752475" cy="365125"/>
          </a:xfrm>
        </p:spPr>
        <p:txBody>
          <a:bodyPr/>
          <a:lstStyle/>
          <a:p>
            <a:fld id="{FB26DB05-C0A7-4CEE-B91C-601C9140E922}" type="slidenum">
              <a:rPr lang="en-GB" sz="1800" noProof="0" smtClean="0">
                <a:solidFill>
                  <a:schemeClr val="tx1"/>
                </a:solidFill>
              </a:rPr>
              <a:pPr/>
              <a:t>5</a:t>
            </a:fld>
            <a:endParaRPr lang="en-GB" noProof="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328E81-93EF-6214-D620-CE0C870662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16" r="51765"/>
          <a:stretch>
            <a:fillRect/>
          </a:stretch>
        </p:blipFill>
        <p:spPr>
          <a:xfrm>
            <a:off x="663076" y="1806263"/>
            <a:ext cx="3738521" cy="3651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6EE2B3-851E-F174-4B6C-D11F670E7A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191" t="10716" r="2282"/>
          <a:stretch>
            <a:fillRect/>
          </a:stretch>
        </p:blipFill>
        <p:spPr>
          <a:xfrm>
            <a:off x="4438259" y="1803350"/>
            <a:ext cx="3683600" cy="365187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D39EE2-77D1-C5C0-1922-89F0683406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9" b="4640"/>
          <a:stretch>
            <a:fillRect/>
          </a:stretch>
        </p:blipFill>
        <p:spPr>
          <a:xfrm>
            <a:off x="8142529" y="1750902"/>
            <a:ext cx="3386395" cy="36518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27BEC7-229A-C2F3-D4ED-E7F44BD096F9}"/>
              </a:ext>
            </a:extLst>
          </p:cNvPr>
          <p:cNvSpPr txBox="1"/>
          <p:nvPr/>
        </p:nvSpPr>
        <p:spPr>
          <a:xfrm>
            <a:off x="757074" y="139986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Pseudo-CMOS </a:t>
            </a:r>
            <a:r>
              <a:rPr lang="en-GB" sz="1200" dirty="0"/>
              <a:t>[6]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8C4BA2-A6DC-B71E-1EA6-E3E0202EC9D0}"/>
              </a:ext>
            </a:extLst>
          </p:cNvPr>
          <p:cNvSpPr txBox="1"/>
          <p:nvPr/>
        </p:nvSpPr>
        <p:spPr>
          <a:xfrm>
            <a:off x="4551867" y="139986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Two-stage resistive-load </a:t>
            </a:r>
            <a:r>
              <a:rPr lang="en-GB" sz="1200" dirty="0"/>
              <a:t>[7]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29EFAF-1E64-6A6B-C8E8-F4D6E0C33B02}"/>
              </a:ext>
            </a:extLst>
          </p:cNvPr>
          <p:cNvSpPr txBox="1"/>
          <p:nvPr/>
        </p:nvSpPr>
        <p:spPr>
          <a:xfrm>
            <a:off x="8245904" y="139986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Dynamic</a:t>
            </a:r>
          </a:p>
        </p:txBody>
      </p:sp>
    </p:spTree>
    <p:extLst>
      <p:ext uri="{BB962C8B-B14F-4D97-AF65-F5344CB8AC3E}">
        <p14:creationId xmlns:p14="http://schemas.microsoft.com/office/powerpoint/2010/main" val="91107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E87F74-52DA-72DC-49EA-2528DD58B364}"/>
              </a:ext>
            </a:extLst>
          </p:cNvPr>
          <p:cNvSpPr txBox="1">
            <a:spLocks/>
          </p:cNvSpPr>
          <p:nvPr/>
        </p:nvSpPr>
        <p:spPr bwMode="auto">
          <a:xfrm>
            <a:off x="609600" y="980731"/>
            <a:ext cx="4838328" cy="108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0" dirty="0"/>
              <a:t>Two stages</a:t>
            </a:r>
          </a:p>
          <a:p>
            <a:pPr lvl="1"/>
            <a:r>
              <a:rPr lang="en-GB" b="1" noProof="0" dirty="0" err="1"/>
              <a:t>Precharge</a:t>
            </a:r>
            <a:r>
              <a:rPr lang="en-GB" b="1" noProof="0" dirty="0"/>
              <a:t> (PR)</a:t>
            </a:r>
            <a:endParaRPr lang="en-GB" b="1" dirty="0"/>
          </a:p>
          <a:p>
            <a:pPr lvl="2"/>
            <a:r>
              <a:rPr lang="en-GB" noProof="0" dirty="0"/>
              <a:t>charges output to VDD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2E0ECA-60E7-3474-8C09-FF9984EFCF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35" y="198981"/>
            <a:ext cx="11987005" cy="549844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GB" i="0" kern="1200" noProof="0" dirty="0">
                <a:ea typeface="ＭＳ Ｐゴシック" pitchFamily="-105" charset="-128"/>
                <a:cs typeface="Verdana"/>
              </a:rPr>
              <a:t>Dynamic Single-</a:t>
            </a:r>
            <a:r>
              <a:rPr lang="en-GB" dirty="0">
                <a:cs typeface="Verdana"/>
              </a:rPr>
              <a:t>E</a:t>
            </a:r>
            <a:r>
              <a:rPr lang="en-GB" i="0" kern="1200" noProof="0" dirty="0" err="1">
                <a:ea typeface="ＭＳ Ｐゴシック" pitchFamily="-105" charset="-128"/>
                <a:cs typeface="Verdana"/>
              </a:rPr>
              <a:t>nded</a:t>
            </a:r>
            <a:r>
              <a:rPr lang="en-GB" i="0" kern="1200" noProof="0" dirty="0">
                <a:ea typeface="ＭＳ Ｐゴシック" pitchFamily="-105" charset="-128"/>
                <a:cs typeface="Verdana"/>
              </a:rPr>
              <a:t> Logic</a:t>
            </a:r>
          </a:p>
        </p:txBody>
      </p:sp>
      <p:sp>
        <p:nvSpPr>
          <p:cNvPr id="7" name="Free-form: Shape 6">
            <a:extLst>
              <a:ext uri="{FF2B5EF4-FFF2-40B4-BE49-F238E27FC236}">
                <a16:creationId xmlns:a16="http://schemas.microsoft.com/office/drawing/2014/main" id="{DFBE5B05-F18D-B4EA-A6B8-1F77AC3032E1}"/>
              </a:ext>
            </a:extLst>
          </p:cNvPr>
          <p:cNvSpPr/>
          <p:nvPr/>
        </p:nvSpPr>
        <p:spPr>
          <a:xfrm>
            <a:off x="2110573" y="6417332"/>
            <a:ext cx="2221889" cy="324036"/>
          </a:xfrm>
          <a:custGeom>
            <a:avLst/>
            <a:gdLst>
              <a:gd name="connsiteX0" fmla="*/ 0 w 2221889"/>
              <a:gd name="connsiteY0" fmla="*/ 0 h 216024"/>
              <a:gd name="connsiteX1" fmla="*/ 2113216 w 2221889"/>
              <a:gd name="connsiteY1" fmla="*/ 0 h 216024"/>
              <a:gd name="connsiteX2" fmla="*/ 2221889 w 2221889"/>
              <a:gd name="connsiteY2" fmla="*/ 108673 h 216024"/>
              <a:gd name="connsiteX3" fmla="*/ 2114538 w 2221889"/>
              <a:gd name="connsiteY3" fmla="*/ 216024 h 216024"/>
              <a:gd name="connsiteX4" fmla="*/ 1326 w 2221889"/>
              <a:gd name="connsiteY4" fmla="*/ 216024 h 216024"/>
              <a:gd name="connsiteX5" fmla="*/ 108675 w 2221889"/>
              <a:gd name="connsiteY5" fmla="*/ 108675 h 216024"/>
              <a:gd name="connsiteX6" fmla="*/ 0 w 2221889"/>
              <a:gd name="connsiteY6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1889" h="216024">
                <a:moveTo>
                  <a:pt x="0" y="0"/>
                </a:moveTo>
                <a:lnTo>
                  <a:pt x="2113216" y="0"/>
                </a:lnTo>
                <a:lnTo>
                  <a:pt x="2221889" y="108673"/>
                </a:lnTo>
                <a:lnTo>
                  <a:pt x="2114538" y="216024"/>
                </a:lnTo>
                <a:lnTo>
                  <a:pt x="1326" y="216024"/>
                </a:lnTo>
                <a:lnTo>
                  <a:pt x="108675" y="1086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4FBA35AC-1F50-6432-D887-7D82DEAED458}"/>
              </a:ext>
            </a:extLst>
          </p:cNvPr>
          <p:cNvSpPr/>
          <p:nvPr/>
        </p:nvSpPr>
        <p:spPr>
          <a:xfrm>
            <a:off x="4295800" y="6417332"/>
            <a:ext cx="2221226" cy="324036"/>
          </a:xfrm>
          <a:custGeom>
            <a:avLst/>
            <a:gdLst>
              <a:gd name="connsiteX0" fmla="*/ 0 w 2221226"/>
              <a:gd name="connsiteY0" fmla="*/ 0 h 216024"/>
              <a:gd name="connsiteX1" fmla="*/ 2113215 w 2221226"/>
              <a:gd name="connsiteY1" fmla="*/ 0 h 216024"/>
              <a:gd name="connsiteX2" fmla="*/ 2221226 w 2221226"/>
              <a:gd name="connsiteY2" fmla="*/ 108011 h 216024"/>
              <a:gd name="connsiteX3" fmla="*/ 2113212 w 2221226"/>
              <a:gd name="connsiteY3" fmla="*/ 216024 h 216024"/>
              <a:gd name="connsiteX4" fmla="*/ 1322 w 2221226"/>
              <a:gd name="connsiteY4" fmla="*/ 216024 h 216024"/>
              <a:gd name="connsiteX5" fmla="*/ 108671 w 2221226"/>
              <a:gd name="connsiteY5" fmla="*/ 108675 h 216024"/>
              <a:gd name="connsiteX6" fmla="*/ 108669 w 2221226"/>
              <a:gd name="connsiteY6" fmla="*/ 108673 h 216024"/>
              <a:gd name="connsiteX7" fmla="*/ 108671 w 2221226"/>
              <a:gd name="connsiteY7" fmla="*/ 108671 h 216024"/>
              <a:gd name="connsiteX8" fmla="*/ 0 w 2221226"/>
              <a:gd name="connsiteY8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226" h="216024">
                <a:moveTo>
                  <a:pt x="0" y="0"/>
                </a:moveTo>
                <a:lnTo>
                  <a:pt x="2113215" y="0"/>
                </a:lnTo>
                <a:lnTo>
                  <a:pt x="2221226" y="108011"/>
                </a:lnTo>
                <a:lnTo>
                  <a:pt x="2113212" y="216024"/>
                </a:lnTo>
                <a:lnTo>
                  <a:pt x="1322" y="216024"/>
                </a:lnTo>
                <a:lnTo>
                  <a:pt x="108671" y="108675"/>
                </a:lnTo>
                <a:lnTo>
                  <a:pt x="108669" y="108673"/>
                </a:lnTo>
                <a:lnTo>
                  <a:pt x="108671" y="1086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9" name="Free-form: Shape 8">
            <a:extLst>
              <a:ext uri="{FF2B5EF4-FFF2-40B4-BE49-F238E27FC236}">
                <a16:creationId xmlns:a16="http://schemas.microsoft.com/office/drawing/2014/main" id="{89DF9EE4-DBBB-BACE-B5AE-9F09233E21FA}"/>
              </a:ext>
            </a:extLst>
          </p:cNvPr>
          <p:cNvSpPr/>
          <p:nvPr/>
        </p:nvSpPr>
        <p:spPr>
          <a:xfrm>
            <a:off x="6483813" y="6417332"/>
            <a:ext cx="1978090" cy="324036"/>
          </a:xfrm>
          <a:custGeom>
            <a:avLst/>
            <a:gdLst>
              <a:gd name="connsiteX0" fmla="*/ 5 w 1978090"/>
              <a:gd name="connsiteY0" fmla="*/ 0 h 216024"/>
              <a:gd name="connsiteX1" fmla="*/ 1942085 w 1978090"/>
              <a:gd name="connsiteY1" fmla="*/ 0 h 216024"/>
              <a:gd name="connsiteX2" fmla="*/ 1978090 w 1978090"/>
              <a:gd name="connsiteY2" fmla="*/ 36005 h 216024"/>
              <a:gd name="connsiteX3" fmla="*/ 1978090 w 1978090"/>
              <a:gd name="connsiteY3" fmla="*/ 180019 h 216024"/>
              <a:gd name="connsiteX4" fmla="*/ 1942085 w 1978090"/>
              <a:gd name="connsiteY4" fmla="*/ 216024 h 216024"/>
              <a:gd name="connsiteX5" fmla="*/ 0 w 1978090"/>
              <a:gd name="connsiteY5" fmla="*/ 216024 h 216024"/>
              <a:gd name="connsiteX6" fmla="*/ 107353 w 1978090"/>
              <a:gd name="connsiteY6" fmla="*/ 108671 h 216024"/>
              <a:gd name="connsiteX7" fmla="*/ 106693 w 1978090"/>
              <a:gd name="connsiteY7" fmla="*/ 108011 h 216024"/>
              <a:gd name="connsiteX8" fmla="*/ 107354 w 1978090"/>
              <a:gd name="connsiteY8" fmla="*/ 107349 h 216024"/>
              <a:gd name="connsiteX9" fmla="*/ 5 w 1978090"/>
              <a:gd name="connsiteY9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090" h="216024">
                <a:moveTo>
                  <a:pt x="5" y="0"/>
                </a:moveTo>
                <a:lnTo>
                  <a:pt x="1942085" y="0"/>
                </a:lnTo>
                <a:cubicBezTo>
                  <a:pt x="1961970" y="0"/>
                  <a:pt x="1978090" y="16120"/>
                  <a:pt x="1978090" y="36005"/>
                </a:cubicBezTo>
                <a:lnTo>
                  <a:pt x="1978090" y="180019"/>
                </a:lnTo>
                <a:cubicBezTo>
                  <a:pt x="1978090" y="199904"/>
                  <a:pt x="1961970" y="216024"/>
                  <a:pt x="1942085" y="216024"/>
                </a:cubicBezTo>
                <a:lnTo>
                  <a:pt x="0" y="216024"/>
                </a:lnTo>
                <a:lnTo>
                  <a:pt x="107353" y="108671"/>
                </a:lnTo>
                <a:lnTo>
                  <a:pt x="106693" y="108011"/>
                </a:lnTo>
                <a:lnTo>
                  <a:pt x="107354" y="107349"/>
                </a:lnTo>
                <a:lnTo>
                  <a:pt x="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A328D7DB-49CE-D079-9E75-57CFEB42B433}"/>
              </a:ext>
            </a:extLst>
          </p:cNvPr>
          <p:cNvSpPr/>
          <p:nvPr/>
        </p:nvSpPr>
        <p:spPr>
          <a:xfrm>
            <a:off x="107503" y="6417332"/>
            <a:ext cx="2039736" cy="324036"/>
          </a:xfrm>
          <a:custGeom>
            <a:avLst/>
            <a:gdLst>
              <a:gd name="connsiteX0" fmla="*/ 36005 w 2039736"/>
              <a:gd name="connsiteY0" fmla="*/ 0 h 216024"/>
              <a:gd name="connsiteX1" fmla="*/ 1931061 w 2039736"/>
              <a:gd name="connsiteY1" fmla="*/ 0 h 216024"/>
              <a:gd name="connsiteX2" fmla="*/ 2039736 w 2039736"/>
              <a:gd name="connsiteY2" fmla="*/ 108675 h 216024"/>
              <a:gd name="connsiteX3" fmla="*/ 1932387 w 2039736"/>
              <a:gd name="connsiteY3" fmla="*/ 216024 h 216024"/>
              <a:gd name="connsiteX4" fmla="*/ 36005 w 2039736"/>
              <a:gd name="connsiteY4" fmla="*/ 216024 h 216024"/>
              <a:gd name="connsiteX5" fmla="*/ 0 w 2039736"/>
              <a:gd name="connsiteY5" fmla="*/ 180019 h 216024"/>
              <a:gd name="connsiteX6" fmla="*/ 0 w 2039736"/>
              <a:gd name="connsiteY6" fmla="*/ 36005 h 216024"/>
              <a:gd name="connsiteX7" fmla="*/ 36005 w 2039736"/>
              <a:gd name="connsiteY7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736" h="216024">
                <a:moveTo>
                  <a:pt x="36005" y="0"/>
                </a:moveTo>
                <a:lnTo>
                  <a:pt x="1931061" y="0"/>
                </a:lnTo>
                <a:lnTo>
                  <a:pt x="2039736" y="108675"/>
                </a:lnTo>
                <a:lnTo>
                  <a:pt x="1932387" y="216024"/>
                </a:lnTo>
                <a:lnTo>
                  <a:pt x="36005" y="216024"/>
                </a:lnTo>
                <a:cubicBezTo>
                  <a:pt x="16120" y="216024"/>
                  <a:pt x="0" y="199904"/>
                  <a:pt x="0" y="180019"/>
                </a:cubicBezTo>
                <a:lnTo>
                  <a:pt x="0" y="36005"/>
                </a:lnTo>
                <a:cubicBezTo>
                  <a:pt x="0" y="16120"/>
                  <a:pt x="16120" y="0"/>
                  <a:pt x="36005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9307B3C-5769-122A-7BDB-CB0CFCB00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2" y="6412247"/>
            <a:ext cx="752475" cy="365125"/>
          </a:xfrm>
        </p:spPr>
        <p:txBody>
          <a:bodyPr/>
          <a:lstStyle/>
          <a:p>
            <a:fld id="{FB26DB05-C0A7-4CEE-B91C-601C9140E922}" type="slidenum">
              <a:rPr lang="en-GB" sz="1800" noProof="0" smtClean="0">
                <a:solidFill>
                  <a:schemeClr val="tx1"/>
                </a:solidFill>
              </a:rPr>
              <a:pPr/>
              <a:t>6</a:t>
            </a:fld>
            <a:endParaRPr lang="en-GB" noProof="0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388ABE-29C5-1DEE-9B93-C19FB8B259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000"/>
          <a:stretch>
            <a:fillRect/>
          </a:stretch>
        </p:blipFill>
        <p:spPr>
          <a:xfrm>
            <a:off x="6050789" y="879706"/>
            <a:ext cx="2549294" cy="50985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63B7ED-CBE6-1E58-3C22-2144B26163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0"/>
          <a:stretch>
            <a:fillRect/>
          </a:stretch>
        </p:blipFill>
        <p:spPr>
          <a:xfrm>
            <a:off x="8600081" y="879706"/>
            <a:ext cx="2549294" cy="5098587"/>
          </a:xfrm>
          <a:prstGeom prst="rect">
            <a:avLst/>
          </a:prstGeom>
        </p:spPr>
      </p:pic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980C7DA6-EB0F-E208-88B9-B94530161BA2}"/>
              </a:ext>
            </a:extLst>
          </p:cNvPr>
          <p:cNvSpPr txBox="1">
            <a:spLocks/>
          </p:cNvSpPr>
          <p:nvPr/>
        </p:nvSpPr>
        <p:spPr bwMode="auto">
          <a:xfrm>
            <a:off x="609600" y="2060848"/>
            <a:ext cx="4838328" cy="26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1" noProof="0" dirty="0"/>
              <a:t>Evaluate (EV)</a:t>
            </a:r>
            <a:endParaRPr lang="en-GB" b="1" dirty="0"/>
          </a:p>
          <a:p>
            <a:pPr lvl="2"/>
            <a:r>
              <a:rPr lang="en-GB" noProof="0" dirty="0"/>
              <a:t>checks logic computation</a:t>
            </a:r>
          </a:p>
          <a:p>
            <a:pPr lvl="1"/>
            <a:endParaRPr lang="en-GB" dirty="0"/>
          </a:p>
          <a:p>
            <a:r>
              <a:rPr lang="en-GB" noProof="0" dirty="0"/>
              <a:t>No direct leakage path</a:t>
            </a:r>
          </a:p>
          <a:p>
            <a:pPr lvl="1"/>
            <a:r>
              <a:rPr lang="en-GB" noProof="0" dirty="0"/>
              <a:t>PR and EV do not overlap</a:t>
            </a:r>
          </a:p>
          <a:p>
            <a:pPr lvl="1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2461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7F92153-799D-D3A4-5A4F-8F0EC06CD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980731"/>
            <a:ext cx="5384800" cy="5145435"/>
          </a:xfrm>
        </p:spPr>
        <p:txBody>
          <a:bodyPr/>
          <a:lstStyle/>
          <a:p>
            <a:r>
              <a:rPr lang="en-GB" noProof="0" dirty="0"/>
              <a:t>Computes output and complement</a:t>
            </a:r>
          </a:p>
          <a:p>
            <a:endParaRPr lang="en-GB" noProof="0" dirty="0"/>
          </a:p>
          <a:p>
            <a:r>
              <a:rPr lang="en-GB" noProof="0" dirty="0"/>
              <a:t>Same functionality as single-ended (previous example)</a:t>
            </a:r>
          </a:p>
          <a:p>
            <a:endParaRPr lang="en-GB" noProof="0" dirty="0"/>
          </a:p>
          <a:p>
            <a:r>
              <a:rPr lang="en-GB" noProof="0" dirty="0"/>
              <a:t>Pull-down network</a:t>
            </a:r>
          </a:p>
          <a:p>
            <a:pPr lvl="1"/>
            <a:r>
              <a:rPr lang="en-GB" dirty="0" err="1"/>
              <a:t>Precharge</a:t>
            </a:r>
            <a:r>
              <a:rPr lang="en-GB" dirty="0"/>
              <a:t> to VDD</a:t>
            </a:r>
            <a:endParaRPr lang="en-GB" noProof="0" dirty="0"/>
          </a:p>
          <a:p>
            <a:pPr lvl="1"/>
            <a:r>
              <a:rPr lang="en-GB" b="1" noProof="0" dirty="0"/>
              <a:t>One output </a:t>
            </a:r>
            <a:r>
              <a:rPr lang="en-GB" b="1" dirty="0"/>
              <a:t>changes </a:t>
            </a:r>
            <a:r>
              <a:rPr lang="en-GB" dirty="0"/>
              <a:t>state</a:t>
            </a:r>
            <a:endParaRPr lang="en-GB" noProof="0" dirty="0"/>
          </a:p>
          <a:p>
            <a:pPr lvl="1"/>
            <a:r>
              <a:rPr lang="en-GB" b="1" noProof="0" dirty="0"/>
              <a:t>Monitor</a:t>
            </a:r>
            <a:r>
              <a:rPr lang="en-GB" noProof="0" dirty="0"/>
              <a:t> logic cell’s </a:t>
            </a:r>
            <a:r>
              <a:rPr lang="en-GB" b="1" noProof="0" dirty="0"/>
              <a:t>computation</a:t>
            </a:r>
          </a:p>
          <a:p>
            <a:endParaRPr lang="en-GB" noProof="0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44D28C26-650F-D216-1F1C-CBB644A21C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35" y="198981"/>
            <a:ext cx="11987005" cy="549844"/>
          </a:xfrm>
        </p:spPr>
        <p:txBody>
          <a:bodyPr/>
          <a:lstStyle/>
          <a:p>
            <a:r>
              <a:rPr lang="en-GB" noProof="0" dirty="0"/>
              <a:t>Dynamic Differential Logic</a:t>
            </a:r>
          </a:p>
        </p:txBody>
      </p:sp>
      <p:sp>
        <p:nvSpPr>
          <p:cNvPr id="5" name="Free-form: Shape 4">
            <a:extLst>
              <a:ext uri="{FF2B5EF4-FFF2-40B4-BE49-F238E27FC236}">
                <a16:creationId xmlns:a16="http://schemas.microsoft.com/office/drawing/2014/main" id="{2D6437DE-12CA-4D58-8792-9E0C65BC72C5}"/>
              </a:ext>
            </a:extLst>
          </p:cNvPr>
          <p:cNvSpPr/>
          <p:nvPr/>
        </p:nvSpPr>
        <p:spPr>
          <a:xfrm>
            <a:off x="2110573" y="6417332"/>
            <a:ext cx="2221889" cy="324036"/>
          </a:xfrm>
          <a:custGeom>
            <a:avLst/>
            <a:gdLst>
              <a:gd name="connsiteX0" fmla="*/ 0 w 2221889"/>
              <a:gd name="connsiteY0" fmla="*/ 0 h 216024"/>
              <a:gd name="connsiteX1" fmla="*/ 2113216 w 2221889"/>
              <a:gd name="connsiteY1" fmla="*/ 0 h 216024"/>
              <a:gd name="connsiteX2" fmla="*/ 2221889 w 2221889"/>
              <a:gd name="connsiteY2" fmla="*/ 108673 h 216024"/>
              <a:gd name="connsiteX3" fmla="*/ 2114538 w 2221889"/>
              <a:gd name="connsiteY3" fmla="*/ 216024 h 216024"/>
              <a:gd name="connsiteX4" fmla="*/ 1326 w 2221889"/>
              <a:gd name="connsiteY4" fmla="*/ 216024 h 216024"/>
              <a:gd name="connsiteX5" fmla="*/ 108675 w 2221889"/>
              <a:gd name="connsiteY5" fmla="*/ 108675 h 216024"/>
              <a:gd name="connsiteX6" fmla="*/ 0 w 2221889"/>
              <a:gd name="connsiteY6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1889" h="216024">
                <a:moveTo>
                  <a:pt x="0" y="0"/>
                </a:moveTo>
                <a:lnTo>
                  <a:pt x="2113216" y="0"/>
                </a:lnTo>
                <a:lnTo>
                  <a:pt x="2221889" y="108673"/>
                </a:lnTo>
                <a:lnTo>
                  <a:pt x="2114538" y="216024"/>
                </a:lnTo>
                <a:lnTo>
                  <a:pt x="1326" y="216024"/>
                </a:lnTo>
                <a:lnTo>
                  <a:pt x="108675" y="1086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3E813433-E38B-67C4-C418-A358D97495F8}"/>
              </a:ext>
            </a:extLst>
          </p:cNvPr>
          <p:cNvSpPr/>
          <p:nvPr/>
        </p:nvSpPr>
        <p:spPr>
          <a:xfrm>
            <a:off x="4295800" y="6417332"/>
            <a:ext cx="2221226" cy="324036"/>
          </a:xfrm>
          <a:custGeom>
            <a:avLst/>
            <a:gdLst>
              <a:gd name="connsiteX0" fmla="*/ 0 w 2221226"/>
              <a:gd name="connsiteY0" fmla="*/ 0 h 216024"/>
              <a:gd name="connsiteX1" fmla="*/ 2113215 w 2221226"/>
              <a:gd name="connsiteY1" fmla="*/ 0 h 216024"/>
              <a:gd name="connsiteX2" fmla="*/ 2221226 w 2221226"/>
              <a:gd name="connsiteY2" fmla="*/ 108011 h 216024"/>
              <a:gd name="connsiteX3" fmla="*/ 2113212 w 2221226"/>
              <a:gd name="connsiteY3" fmla="*/ 216024 h 216024"/>
              <a:gd name="connsiteX4" fmla="*/ 1322 w 2221226"/>
              <a:gd name="connsiteY4" fmla="*/ 216024 h 216024"/>
              <a:gd name="connsiteX5" fmla="*/ 108671 w 2221226"/>
              <a:gd name="connsiteY5" fmla="*/ 108675 h 216024"/>
              <a:gd name="connsiteX6" fmla="*/ 108669 w 2221226"/>
              <a:gd name="connsiteY6" fmla="*/ 108673 h 216024"/>
              <a:gd name="connsiteX7" fmla="*/ 108671 w 2221226"/>
              <a:gd name="connsiteY7" fmla="*/ 108671 h 216024"/>
              <a:gd name="connsiteX8" fmla="*/ 0 w 2221226"/>
              <a:gd name="connsiteY8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226" h="216024">
                <a:moveTo>
                  <a:pt x="0" y="0"/>
                </a:moveTo>
                <a:lnTo>
                  <a:pt x="2113215" y="0"/>
                </a:lnTo>
                <a:lnTo>
                  <a:pt x="2221226" y="108011"/>
                </a:lnTo>
                <a:lnTo>
                  <a:pt x="2113212" y="216024"/>
                </a:lnTo>
                <a:lnTo>
                  <a:pt x="1322" y="216024"/>
                </a:lnTo>
                <a:lnTo>
                  <a:pt x="108671" y="108675"/>
                </a:lnTo>
                <a:lnTo>
                  <a:pt x="108669" y="108673"/>
                </a:lnTo>
                <a:lnTo>
                  <a:pt x="108671" y="1086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7" name="Free-form: Shape 6">
            <a:extLst>
              <a:ext uri="{FF2B5EF4-FFF2-40B4-BE49-F238E27FC236}">
                <a16:creationId xmlns:a16="http://schemas.microsoft.com/office/drawing/2014/main" id="{BB20768E-872E-A614-5E03-188E5E93C906}"/>
              </a:ext>
            </a:extLst>
          </p:cNvPr>
          <p:cNvSpPr/>
          <p:nvPr/>
        </p:nvSpPr>
        <p:spPr>
          <a:xfrm>
            <a:off x="6483813" y="6417332"/>
            <a:ext cx="1978090" cy="324036"/>
          </a:xfrm>
          <a:custGeom>
            <a:avLst/>
            <a:gdLst>
              <a:gd name="connsiteX0" fmla="*/ 5 w 1978090"/>
              <a:gd name="connsiteY0" fmla="*/ 0 h 216024"/>
              <a:gd name="connsiteX1" fmla="*/ 1942085 w 1978090"/>
              <a:gd name="connsiteY1" fmla="*/ 0 h 216024"/>
              <a:gd name="connsiteX2" fmla="*/ 1978090 w 1978090"/>
              <a:gd name="connsiteY2" fmla="*/ 36005 h 216024"/>
              <a:gd name="connsiteX3" fmla="*/ 1978090 w 1978090"/>
              <a:gd name="connsiteY3" fmla="*/ 180019 h 216024"/>
              <a:gd name="connsiteX4" fmla="*/ 1942085 w 1978090"/>
              <a:gd name="connsiteY4" fmla="*/ 216024 h 216024"/>
              <a:gd name="connsiteX5" fmla="*/ 0 w 1978090"/>
              <a:gd name="connsiteY5" fmla="*/ 216024 h 216024"/>
              <a:gd name="connsiteX6" fmla="*/ 107353 w 1978090"/>
              <a:gd name="connsiteY6" fmla="*/ 108671 h 216024"/>
              <a:gd name="connsiteX7" fmla="*/ 106693 w 1978090"/>
              <a:gd name="connsiteY7" fmla="*/ 108011 h 216024"/>
              <a:gd name="connsiteX8" fmla="*/ 107354 w 1978090"/>
              <a:gd name="connsiteY8" fmla="*/ 107349 h 216024"/>
              <a:gd name="connsiteX9" fmla="*/ 5 w 1978090"/>
              <a:gd name="connsiteY9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090" h="216024">
                <a:moveTo>
                  <a:pt x="5" y="0"/>
                </a:moveTo>
                <a:lnTo>
                  <a:pt x="1942085" y="0"/>
                </a:lnTo>
                <a:cubicBezTo>
                  <a:pt x="1961970" y="0"/>
                  <a:pt x="1978090" y="16120"/>
                  <a:pt x="1978090" y="36005"/>
                </a:cubicBezTo>
                <a:lnTo>
                  <a:pt x="1978090" y="180019"/>
                </a:lnTo>
                <a:cubicBezTo>
                  <a:pt x="1978090" y="199904"/>
                  <a:pt x="1961970" y="216024"/>
                  <a:pt x="1942085" y="216024"/>
                </a:cubicBezTo>
                <a:lnTo>
                  <a:pt x="0" y="216024"/>
                </a:lnTo>
                <a:lnTo>
                  <a:pt x="107353" y="108671"/>
                </a:lnTo>
                <a:lnTo>
                  <a:pt x="106693" y="108011"/>
                </a:lnTo>
                <a:lnTo>
                  <a:pt x="107354" y="107349"/>
                </a:lnTo>
                <a:lnTo>
                  <a:pt x="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2DFBA5F2-ACE9-D121-05FF-3488A96BAEA8}"/>
              </a:ext>
            </a:extLst>
          </p:cNvPr>
          <p:cNvSpPr/>
          <p:nvPr/>
        </p:nvSpPr>
        <p:spPr>
          <a:xfrm>
            <a:off x="107503" y="6417332"/>
            <a:ext cx="2039736" cy="324036"/>
          </a:xfrm>
          <a:custGeom>
            <a:avLst/>
            <a:gdLst>
              <a:gd name="connsiteX0" fmla="*/ 36005 w 2039736"/>
              <a:gd name="connsiteY0" fmla="*/ 0 h 216024"/>
              <a:gd name="connsiteX1" fmla="*/ 1931061 w 2039736"/>
              <a:gd name="connsiteY1" fmla="*/ 0 h 216024"/>
              <a:gd name="connsiteX2" fmla="*/ 2039736 w 2039736"/>
              <a:gd name="connsiteY2" fmla="*/ 108675 h 216024"/>
              <a:gd name="connsiteX3" fmla="*/ 1932387 w 2039736"/>
              <a:gd name="connsiteY3" fmla="*/ 216024 h 216024"/>
              <a:gd name="connsiteX4" fmla="*/ 36005 w 2039736"/>
              <a:gd name="connsiteY4" fmla="*/ 216024 h 216024"/>
              <a:gd name="connsiteX5" fmla="*/ 0 w 2039736"/>
              <a:gd name="connsiteY5" fmla="*/ 180019 h 216024"/>
              <a:gd name="connsiteX6" fmla="*/ 0 w 2039736"/>
              <a:gd name="connsiteY6" fmla="*/ 36005 h 216024"/>
              <a:gd name="connsiteX7" fmla="*/ 36005 w 2039736"/>
              <a:gd name="connsiteY7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736" h="216024">
                <a:moveTo>
                  <a:pt x="36005" y="0"/>
                </a:moveTo>
                <a:lnTo>
                  <a:pt x="1931061" y="0"/>
                </a:lnTo>
                <a:lnTo>
                  <a:pt x="2039736" y="108675"/>
                </a:lnTo>
                <a:lnTo>
                  <a:pt x="1932387" y="216024"/>
                </a:lnTo>
                <a:lnTo>
                  <a:pt x="36005" y="216024"/>
                </a:lnTo>
                <a:cubicBezTo>
                  <a:pt x="16120" y="216024"/>
                  <a:pt x="0" y="199904"/>
                  <a:pt x="0" y="180019"/>
                </a:cubicBezTo>
                <a:lnTo>
                  <a:pt x="0" y="36005"/>
                </a:lnTo>
                <a:cubicBezTo>
                  <a:pt x="0" y="16120"/>
                  <a:pt x="16120" y="0"/>
                  <a:pt x="36005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9C12B57-7389-228B-30C5-368EE8DD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2" y="6412247"/>
            <a:ext cx="752475" cy="365125"/>
          </a:xfrm>
        </p:spPr>
        <p:txBody>
          <a:bodyPr/>
          <a:lstStyle/>
          <a:p>
            <a:fld id="{FB26DB05-C0A7-4CEE-B91C-601C9140E922}" type="slidenum">
              <a:rPr lang="en-GB" sz="1800" noProof="0" smtClean="0">
                <a:solidFill>
                  <a:schemeClr val="tx1"/>
                </a:solidFill>
              </a:rPr>
              <a:pPr/>
              <a:t>7</a:t>
            </a:fld>
            <a:endParaRPr lang="en-GB" noProof="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B13BB9-88EC-7349-DA58-FAAF8CC65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609328"/>
            <a:ext cx="5950524" cy="363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11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1D417-6DFF-2362-D929-C0B3FA3B6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D05A61-C39D-B13B-9EC2-4151ACC1A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404" y="2996952"/>
            <a:ext cx="10705188" cy="630982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Methodology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13597EC-9FDF-62FA-E0B8-26DB7E2C23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Picture 2" descr="Logo ES&amp;S">
            <a:extLst>
              <a:ext uri="{FF2B5EF4-FFF2-40B4-BE49-F238E27FC236}">
                <a16:creationId xmlns:a16="http://schemas.microsoft.com/office/drawing/2014/main" id="{BF36E961-BA68-F89C-E5B7-672F7968A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6265305"/>
            <a:ext cx="1488165" cy="4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79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BB210-F8D6-FDBF-EEA5-70A69D865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>
            <a:extLst>
              <a:ext uri="{FF2B5EF4-FFF2-40B4-BE49-F238E27FC236}">
                <a16:creationId xmlns:a16="http://schemas.microsoft.com/office/drawing/2014/main" id="{C3ED6721-72A0-F3CC-57B7-AAFF8A056C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35" y="198981"/>
            <a:ext cx="11987005" cy="549844"/>
          </a:xfrm>
        </p:spPr>
        <p:txBody>
          <a:bodyPr/>
          <a:lstStyle/>
          <a:p>
            <a:r>
              <a:rPr lang="en-GB" noProof="0" dirty="0"/>
              <a:t>Modifications to Conventional Logic Cell</a:t>
            </a:r>
          </a:p>
        </p:txBody>
      </p:sp>
      <p:sp>
        <p:nvSpPr>
          <p:cNvPr id="3" name="Free-form: Shape 2">
            <a:extLst>
              <a:ext uri="{FF2B5EF4-FFF2-40B4-BE49-F238E27FC236}">
                <a16:creationId xmlns:a16="http://schemas.microsoft.com/office/drawing/2014/main" id="{46EC7A3E-2CBC-0967-03AF-6A25B3ED2DE7}"/>
              </a:ext>
            </a:extLst>
          </p:cNvPr>
          <p:cNvSpPr/>
          <p:nvPr/>
        </p:nvSpPr>
        <p:spPr>
          <a:xfrm>
            <a:off x="2110573" y="6417332"/>
            <a:ext cx="2221889" cy="324036"/>
          </a:xfrm>
          <a:custGeom>
            <a:avLst/>
            <a:gdLst>
              <a:gd name="connsiteX0" fmla="*/ 0 w 2221889"/>
              <a:gd name="connsiteY0" fmla="*/ 0 h 216024"/>
              <a:gd name="connsiteX1" fmla="*/ 2113216 w 2221889"/>
              <a:gd name="connsiteY1" fmla="*/ 0 h 216024"/>
              <a:gd name="connsiteX2" fmla="*/ 2221889 w 2221889"/>
              <a:gd name="connsiteY2" fmla="*/ 108673 h 216024"/>
              <a:gd name="connsiteX3" fmla="*/ 2114538 w 2221889"/>
              <a:gd name="connsiteY3" fmla="*/ 216024 h 216024"/>
              <a:gd name="connsiteX4" fmla="*/ 1326 w 2221889"/>
              <a:gd name="connsiteY4" fmla="*/ 216024 h 216024"/>
              <a:gd name="connsiteX5" fmla="*/ 108675 w 2221889"/>
              <a:gd name="connsiteY5" fmla="*/ 108675 h 216024"/>
              <a:gd name="connsiteX6" fmla="*/ 0 w 2221889"/>
              <a:gd name="connsiteY6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1889" h="216024">
                <a:moveTo>
                  <a:pt x="0" y="0"/>
                </a:moveTo>
                <a:lnTo>
                  <a:pt x="2113216" y="0"/>
                </a:lnTo>
                <a:lnTo>
                  <a:pt x="2221889" y="108673"/>
                </a:lnTo>
                <a:lnTo>
                  <a:pt x="2114538" y="216024"/>
                </a:lnTo>
                <a:lnTo>
                  <a:pt x="1326" y="216024"/>
                </a:lnTo>
                <a:lnTo>
                  <a:pt x="108675" y="1086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4" name="Free-form: Shape 3">
            <a:extLst>
              <a:ext uri="{FF2B5EF4-FFF2-40B4-BE49-F238E27FC236}">
                <a16:creationId xmlns:a16="http://schemas.microsoft.com/office/drawing/2014/main" id="{B697FC92-F18D-0AA6-C1BE-6DC66B56B6DB}"/>
              </a:ext>
            </a:extLst>
          </p:cNvPr>
          <p:cNvSpPr/>
          <p:nvPr/>
        </p:nvSpPr>
        <p:spPr>
          <a:xfrm>
            <a:off x="4295800" y="6417332"/>
            <a:ext cx="2221226" cy="324036"/>
          </a:xfrm>
          <a:custGeom>
            <a:avLst/>
            <a:gdLst>
              <a:gd name="connsiteX0" fmla="*/ 0 w 2221226"/>
              <a:gd name="connsiteY0" fmla="*/ 0 h 216024"/>
              <a:gd name="connsiteX1" fmla="*/ 2113215 w 2221226"/>
              <a:gd name="connsiteY1" fmla="*/ 0 h 216024"/>
              <a:gd name="connsiteX2" fmla="*/ 2221226 w 2221226"/>
              <a:gd name="connsiteY2" fmla="*/ 108011 h 216024"/>
              <a:gd name="connsiteX3" fmla="*/ 2113212 w 2221226"/>
              <a:gd name="connsiteY3" fmla="*/ 216024 h 216024"/>
              <a:gd name="connsiteX4" fmla="*/ 1322 w 2221226"/>
              <a:gd name="connsiteY4" fmla="*/ 216024 h 216024"/>
              <a:gd name="connsiteX5" fmla="*/ 108671 w 2221226"/>
              <a:gd name="connsiteY5" fmla="*/ 108675 h 216024"/>
              <a:gd name="connsiteX6" fmla="*/ 108669 w 2221226"/>
              <a:gd name="connsiteY6" fmla="*/ 108673 h 216024"/>
              <a:gd name="connsiteX7" fmla="*/ 108671 w 2221226"/>
              <a:gd name="connsiteY7" fmla="*/ 108671 h 216024"/>
              <a:gd name="connsiteX8" fmla="*/ 0 w 2221226"/>
              <a:gd name="connsiteY8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226" h="216024">
                <a:moveTo>
                  <a:pt x="0" y="0"/>
                </a:moveTo>
                <a:lnTo>
                  <a:pt x="2113215" y="0"/>
                </a:lnTo>
                <a:lnTo>
                  <a:pt x="2221226" y="108011"/>
                </a:lnTo>
                <a:lnTo>
                  <a:pt x="2113212" y="216024"/>
                </a:lnTo>
                <a:lnTo>
                  <a:pt x="1322" y="216024"/>
                </a:lnTo>
                <a:lnTo>
                  <a:pt x="108671" y="108675"/>
                </a:lnTo>
                <a:lnTo>
                  <a:pt x="108669" y="108673"/>
                </a:lnTo>
                <a:lnTo>
                  <a:pt x="108671" y="1086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Free-form: Shape 4">
            <a:extLst>
              <a:ext uri="{FF2B5EF4-FFF2-40B4-BE49-F238E27FC236}">
                <a16:creationId xmlns:a16="http://schemas.microsoft.com/office/drawing/2014/main" id="{F17E1CF9-9DEC-0154-4FC0-9CDCE07212BB}"/>
              </a:ext>
            </a:extLst>
          </p:cNvPr>
          <p:cNvSpPr/>
          <p:nvPr/>
        </p:nvSpPr>
        <p:spPr>
          <a:xfrm>
            <a:off x="6483813" y="6417332"/>
            <a:ext cx="1978090" cy="324036"/>
          </a:xfrm>
          <a:custGeom>
            <a:avLst/>
            <a:gdLst>
              <a:gd name="connsiteX0" fmla="*/ 5 w 1978090"/>
              <a:gd name="connsiteY0" fmla="*/ 0 h 216024"/>
              <a:gd name="connsiteX1" fmla="*/ 1942085 w 1978090"/>
              <a:gd name="connsiteY1" fmla="*/ 0 h 216024"/>
              <a:gd name="connsiteX2" fmla="*/ 1978090 w 1978090"/>
              <a:gd name="connsiteY2" fmla="*/ 36005 h 216024"/>
              <a:gd name="connsiteX3" fmla="*/ 1978090 w 1978090"/>
              <a:gd name="connsiteY3" fmla="*/ 180019 h 216024"/>
              <a:gd name="connsiteX4" fmla="*/ 1942085 w 1978090"/>
              <a:gd name="connsiteY4" fmla="*/ 216024 h 216024"/>
              <a:gd name="connsiteX5" fmla="*/ 0 w 1978090"/>
              <a:gd name="connsiteY5" fmla="*/ 216024 h 216024"/>
              <a:gd name="connsiteX6" fmla="*/ 107353 w 1978090"/>
              <a:gd name="connsiteY6" fmla="*/ 108671 h 216024"/>
              <a:gd name="connsiteX7" fmla="*/ 106693 w 1978090"/>
              <a:gd name="connsiteY7" fmla="*/ 108011 h 216024"/>
              <a:gd name="connsiteX8" fmla="*/ 107354 w 1978090"/>
              <a:gd name="connsiteY8" fmla="*/ 107349 h 216024"/>
              <a:gd name="connsiteX9" fmla="*/ 5 w 1978090"/>
              <a:gd name="connsiteY9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090" h="216024">
                <a:moveTo>
                  <a:pt x="5" y="0"/>
                </a:moveTo>
                <a:lnTo>
                  <a:pt x="1942085" y="0"/>
                </a:lnTo>
                <a:cubicBezTo>
                  <a:pt x="1961970" y="0"/>
                  <a:pt x="1978090" y="16120"/>
                  <a:pt x="1978090" y="36005"/>
                </a:cubicBezTo>
                <a:lnTo>
                  <a:pt x="1978090" y="180019"/>
                </a:lnTo>
                <a:cubicBezTo>
                  <a:pt x="1978090" y="199904"/>
                  <a:pt x="1961970" y="216024"/>
                  <a:pt x="1942085" y="216024"/>
                </a:cubicBezTo>
                <a:lnTo>
                  <a:pt x="0" y="216024"/>
                </a:lnTo>
                <a:lnTo>
                  <a:pt x="107353" y="108671"/>
                </a:lnTo>
                <a:lnTo>
                  <a:pt x="106693" y="108011"/>
                </a:lnTo>
                <a:lnTo>
                  <a:pt x="107354" y="107349"/>
                </a:lnTo>
                <a:lnTo>
                  <a:pt x="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562467A0-0868-454D-55D7-1CA9EBA4A2F1}"/>
              </a:ext>
            </a:extLst>
          </p:cNvPr>
          <p:cNvSpPr/>
          <p:nvPr/>
        </p:nvSpPr>
        <p:spPr>
          <a:xfrm>
            <a:off x="107503" y="6417332"/>
            <a:ext cx="2039736" cy="324036"/>
          </a:xfrm>
          <a:custGeom>
            <a:avLst/>
            <a:gdLst>
              <a:gd name="connsiteX0" fmla="*/ 36005 w 2039736"/>
              <a:gd name="connsiteY0" fmla="*/ 0 h 216024"/>
              <a:gd name="connsiteX1" fmla="*/ 1931061 w 2039736"/>
              <a:gd name="connsiteY1" fmla="*/ 0 h 216024"/>
              <a:gd name="connsiteX2" fmla="*/ 2039736 w 2039736"/>
              <a:gd name="connsiteY2" fmla="*/ 108675 h 216024"/>
              <a:gd name="connsiteX3" fmla="*/ 1932387 w 2039736"/>
              <a:gd name="connsiteY3" fmla="*/ 216024 h 216024"/>
              <a:gd name="connsiteX4" fmla="*/ 36005 w 2039736"/>
              <a:gd name="connsiteY4" fmla="*/ 216024 h 216024"/>
              <a:gd name="connsiteX5" fmla="*/ 0 w 2039736"/>
              <a:gd name="connsiteY5" fmla="*/ 180019 h 216024"/>
              <a:gd name="connsiteX6" fmla="*/ 0 w 2039736"/>
              <a:gd name="connsiteY6" fmla="*/ 36005 h 216024"/>
              <a:gd name="connsiteX7" fmla="*/ 36005 w 2039736"/>
              <a:gd name="connsiteY7" fmla="*/ 0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736" h="216024">
                <a:moveTo>
                  <a:pt x="36005" y="0"/>
                </a:moveTo>
                <a:lnTo>
                  <a:pt x="1931061" y="0"/>
                </a:lnTo>
                <a:lnTo>
                  <a:pt x="2039736" y="108675"/>
                </a:lnTo>
                <a:lnTo>
                  <a:pt x="1932387" y="216024"/>
                </a:lnTo>
                <a:lnTo>
                  <a:pt x="36005" y="216024"/>
                </a:lnTo>
                <a:cubicBezTo>
                  <a:pt x="16120" y="216024"/>
                  <a:pt x="0" y="199904"/>
                  <a:pt x="0" y="180019"/>
                </a:cubicBezTo>
                <a:lnTo>
                  <a:pt x="0" y="36005"/>
                </a:lnTo>
                <a:cubicBezTo>
                  <a:pt x="0" y="16120"/>
                  <a:pt x="16120" y="0"/>
                  <a:pt x="3600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164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0769343-CEDB-7E1E-C7EF-F64CEED9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082" y="6412247"/>
            <a:ext cx="752475" cy="365125"/>
          </a:xfrm>
        </p:spPr>
        <p:txBody>
          <a:bodyPr/>
          <a:lstStyle/>
          <a:p>
            <a:fld id="{FB26DB05-C0A7-4CEE-B91C-601C9140E922}" type="slidenum">
              <a:rPr lang="en-GB" sz="1800" noProof="0" smtClean="0">
                <a:solidFill>
                  <a:schemeClr val="tx1"/>
                </a:solidFill>
              </a:rPr>
              <a:pPr/>
              <a:t>9</a:t>
            </a:fld>
            <a:endParaRPr lang="en-GB" noProof="0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5336CB4-8678-B7A2-CEB3-E8774B80E5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8" b="5950"/>
          <a:stretch>
            <a:fillRect/>
          </a:stretch>
        </p:blipFill>
        <p:spPr>
          <a:xfrm>
            <a:off x="3711322" y="707761"/>
            <a:ext cx="4769356" cy="544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097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a839c4af37e9fb775237f959e1658ef4eeea9cb"/>
</p:tagLst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L_20171031_2018-2019_MP_sjabloon-ppt.potx" id="{E2ED51ED-2E39-43DA-B23C-7F40FC3EE651}" vid="{DE80C5EB-249E-4864-90A8-642525B275DD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NL_20181122_2018-2019_MP_sjabloon-ppt</Template>
  <TotalTime>0</TotalTime>
  <Words>1325</Words>
  <Application>Microsoft Office PowerPoint</Application>
  <PresentationFormat>Widescreen</PresentationFormat>
  <Paragraphs>314</Paragraphs>
  <Slides>35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ＭＳ Ｐゴシック</vt:lpstr>
      <vt:lpstr>Arial</vt:lpstr>
      <vt:lpstr>Calibri</vt:lpstr>
      <vt:lpstr>Verdana</vt:lpstr>
      <vt:lpstr>Wingdings</vt:lpstr>
      <vt:lpstr>Kantoorthema</vt:lpstr>
      <vt:lpstr>Low-power Dynamic Logic Circuits for Flexible Electronics</vt:lpstr>
      <vt:lpstr>Table of Contents</vt:lpstr>
      <vt:lpstr>Introduction</vt:lpstr>
      <vt:lpstr>Flexible Electronics </vt:lpstr>
      <vt:lpstr>Building Logic Gates</vt:lpstr>
      <vt:lpstr>Dynamic Single-Ended Logic</vt:lpstr>
      <vt:lpstr>Dynamic Differential Logic</vt:lpstr>
      <vt:lpstr>Methodology</vt:lpstr>
      <vt:lpstr>Modifications to Conventional Logic Cell</vt:lpstr>
      <vt:lpstr>Premature Node Discharge</vt:lpstr>
      <vt:lpstr>Modifications to Conventional Logic Cell</vt:lpstr>
      <vt:lpstr>Charge Sharing</vt:lpstr>
      <vt:lpstr>Delay Cell</vt:lpstr>
      <vt:lpstr>Example Single-Ended Dynamic Logic</vt:lpstr>
      <vt:lpstr>Example Differential Dynamic Logic</vt:lpstr>
      <vt:lpstr>Results</vt:lpstr>
      <vt:lpstr>Characteristics of Delay Cell</vt:lpstr>
      <vt:lpstr>Validation</vt:lpstr>
      <vt:lpstr>Power Consumption and Operational Speed</vt:lpstr>
      <vt:lpstr>Area Comparison</vt:lpstr>
      <vt:lpstr>Conclusion</vt:lpstr>
      <vt:lpstr>Discussion</vt:lpstr>
      <vt:lpstr>Discussion</vt:lpstr>
      <vt:lpstr>References</vt:lpstr>
      <vt:lpstr>Thanks for Listening</vt:lpstr>
      <vt:lpstr>PowerPoint Presentation</vt:lpstr>
      <vt:lpstr>Power on Different Operating Voltages</vt:lpstr>
      <vt:lpstr>Inconsistent Loads on Delay Cell</vt:lpstr>
      <vt:lpstr>Speed of Delay Cell Based on Power Supply</vt:lpstr>
      <vt:lpstr>Corners of Delay Cell</vt:lpstr>
      <vt:lpstr>Single-Ended Adder</vt:lpstr>
      <vt:lpstr>Differential Adder</vt:lpstr>
      <vt:lpstr>2RLL Adder</vt:lpstr>
      <vt:lpstr>Dynamic Flip-Flop</vt:lpstr>
      <vt:lpstr>Static Flip-Flop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Voeg hier de titel in van je MP</dc:title>
  <dc:creator>Ronald Thoelen</dc:creator>
  <cp:lastModifiedBy>Edmond Tsampanis</cp:lastModifiedBy>
  <cp:revision>21</cp:revision>
  <dcterms:created xsi:type="dcterms:W3CDTF">2020-06-01T13:17:24Z</dcterms:created>
  <dcterms:modified xsi:type="dcterms:W3CDTF">2025-06-20T19:00:22Z</dcterms:modified>
</cp:coreProperties>
</file>